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  <p:sldMasterId id="2147483890" r:id="rId2"/>
    <p:sldMasterId id="2147483826" r:id="rId3"/>
    <p:sldMasterId id="2147483699" r:id="rId4"/>
    <p:sldMasterId id="2147483918" r:id="rId5"/>
  </p:sldMasterIdLst>
  <p:notesMasterIdLst>
    <p:notesMasterId r:id="rId30"/>
  </p:notesMasterIdLst>
  <p:handoutMasterIdLst>
    <p:handoutMasterId r:id="rId31"/>
  </p:handoutMasterIdLst>
  <p:sldIdLst>
    <p:sldId id="926" r:id="rId6"/>
    <p:sldId id="1050" r:id="rId7"/>
    <p:sldId id="648" r:id="rId8"/>
    <p:sldId id="559" r:id="rId9"/>
    <p:sldId id="941" r:id="rId10"/>
    <p:sldId id="942" r:id="rId11"/>
    <p:sldId id="943" r:id="rId12"/>
    <p:sldId id="1021" r:id="rId13"/>
    <p:sldId id="606" r:id="rId14"/>
    <p:sldId id="1024" r:id="rId15"/>
    <p:sldId id="1025" r:id="rId16"/>
    <p:sldId id="1052" r:id="rId17"/>
    <p:sldId id="1034" r:id="rId18"/>
    <p:sldId id="1026" r:id="rId19"/>
    <p:sldId id="1030" r:id="rId20"/>
    <p:sldId id="1039" r:id="rId21"/>
    <p:sldId id="1029" r:id="rId22"/>
    <p:sldId id="1040" r:id="rId23"/>
    <p:sldId id="1041" r:id="rId24"/>
    <p:sldId id="1051" r:id="rId25"/>
    <p:sldId id="1042" r:id="rId26"/>
    <p:sldId id="1043" r:id="rId27"/>
    <p:sldId id="1046" r:id="rId28"/>
    <p:sldId id="1045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6600"/>
    <a:srgbClr val="002060"/>
    <a:srgbClr val="FF6600"/>
    <a:srgbClr val="990000"/>
    <a:srgbClr val="FFFF99"/>
    <a:srgbClr val="FF0066"/>
    <a:srgbClr val="66FF66"/>
    <a:srgbClr val="FF66FF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86538" autoAdjust="0"/>
  </p:normalViewPr>
  <p:slideViewPr>
    <p:cSldViewPr>
      <p:cViewPr varScale="1">
        <p:scale>
          <a:sx n="81" d="100"/>
          <a:sy n="81" d="100"/>
        </p:scale>
        <p:origin x="249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691EBB0-2E00-44AB-AB64-51B779E37FFD}" type="datetimeFigureOut">
              <a:rPr lang="ja-JP" altLang="en-US"/>
              <a:pPr>
                <a:defRPr/>
              </a:pPr>
              <a:t>2020/11/30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3428791-81F4-4DB1-84CA-79C9CF87DA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2094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6F7CB4-2518-44F4-B1E6-DDC90C5797E5}" type="datetimeFigureOut">
              <a:rPr lang="ja-JP" altLang="en-US"/>
              <a:pPr>
                <a:defRPr/>
              </a:pPr>
              <a:t>2020/11/30</a:t>
            </a:fld>
            <a:endParaRPr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ja-JP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669289E-AF57-4C22-98B0-356EE1B8D2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5268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ctnews.org/topic/profile/david-huan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mirm.pitt.edu/people/bios/Schuman1.asp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</p:txBody>
      </p:sp>
      <p:sp>
        <p:nvSpPr>
          <p:cNvPr id="410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C92771-3DA3-4984-AB58-845D60433500}" type="slidenum">
              <a:rPr lang="ja-JP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8799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altLang="ja-JP" dirty="0">
                <a:hlinkClick r:id="rId3"/>
              </a:rPr>
              <a:t>http://www.octnews.org/topic/profile/david-huang/</a:t>
            </a:r>
            <a:endParaRPr lang="de-DE" altLang="ja-JP" dirty="0"/>
          </a:p>
          <a:p>
            <a:r>
              <a:rPr lang="de-DE" altLang="ja-JP" dirty="0">
                <a:hlinkClick r:id="rId4"/>
              </a:rPr>
              <a:t>http://www.mirm.pitt.edu/people/bios/Schuman1.asp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90538" y="1027113"/>
            <a:ext cx="6578600" cy="3700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118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69988" y="5086350"/>
            <a:ext cx="5226050" cy="4108450"/>
          </a:xfrm>
          <a:noFill/>
          <a:ln/>
        </p:spPr>
        <p:txBody>
          <a:bodyPr wrap="none" anchor="ctr"/>
          <a:lstStyle/>
          <a:p>
            <a:endParaRPr lang="en-US" dirty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90538" y="1027113"/>
            <a:ext cx="6578600" cy="3700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358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69988" y="5086350"/>
            <a:ext cx="5226050" cy="4108450"/>
          </a:xfrm>
          <a:noFill/>
          <a:ln/>
        </p:spPr>
        <p:txBody>
          <a:bodyPr wrap="none" lIns="91433" tIns="45717" rIns="91433" bIns="45717" anchor="ctr"/>
          <a:lstStyle/>
          <a:p>
            <a:endParaRPr lang="en-US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545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7231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9822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SuperK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EXTREME EXW-6, NKT Photonics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52508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092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804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415946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47957" y="2586509"/>
            <a:ext cx="10972800" cy="1142039"/>
          </a:xfrm>
          <a:prstGeom prst="rect">
            <a:avLst/>
          </a:prstGeom>
        </p:spPr>
        <p:txBody>
          <a:bodyPr lIns="82927" tIns="41464" rIns="82927" bIns="41464" anchor="ctr" anchorCtr="0"/>
          <a:lstStyle>
            <a:lvl1pPr algn="ctr">
              <a:buFontTx/>
              <a:buNone/>
              <a:defRPr sz="4400" baseline="0">
                <a:solidFill>
                  <a:srgbClr val="212733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991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729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548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1702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759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7200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301391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141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002060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1" name="グループ化 43">
            <a:extLst>
              <a:ext uri="{FF2B5EF4-FFF2-40B4-BE49-F238E27FC236}">
                <a16:creationId xmlns:a16="http://schemas.microsoft.com/office/drawing/2014/main" id="{A0D8E1A6-F425-4813-8191-9DC2080E432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78338" y="914977"/>
            <a:ext cx="654050" cy="1395413"/>
            <a:chOff x="6286512" y="1000108"/>
            <a:chExt cx="720000" cy="1540132"/>
          </a:xfrm>
        </p:grpSpPr>
        <p:sp>
          <p:nvSpPr>
            <p:cNvPr id="60" name="円/楕円 29">
              <a:extLst>
                <a:ext uri="{FF2B5EF4-FFF2-40B4-BE49-F238E27FC236}">
                  <a16:creationId xmlns:a16="http://schemas.microsoft.com/office/drawing/2014/main" id="{A7527927-03F3-42B7-9FDB-3ED23B7DA4BF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61" name="円/楕円 30">
              <a:extLst>
                <a:ext uri="{FF2B5EF4-FFF2-40B4-BE49-F238E27FC236}">
                  <a16:creationId xmlns:a16="http://schemas.microsoft.com/office/drawing/2014/main" id="{085FB453-2068-45A6-87C2-93CA1EEA7ABD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206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62" name="円/楕円 31">
              <a:extLst>
                <a:ext uri="{FF2B5EF4-FFF2-40B4-BE49-F238E27FC236}">
                  <a16:creationId xmlns:a16="http://schemas.microsoft.com/office/drawing/2014/main" id="{DB22BDDC-48F4-46AE-AE16-8BBA8EB005BF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03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6614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589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4634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5053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574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579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rgbClr val="002060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595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1246014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465445" cy="507700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b="1" baseline="0">
                <a:solidFill>
                  <a:srgbClr val="663300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ja-JP" altLang="en-US" dirty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347030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0561" y="275071"/>
            <a:ext cx="10972800" cy="1142039"/>
          </a:xfrm>
          <a:prstGeom prst="rect">
            <a:avLst/>
          </a:prstGeom>
        </p:spPr>
        <p:txBody>
          <a:bodyPr lIns="82945" tIns="41473" rIns="82945" bIns="41473"/>
          <a:lstStyle/>
          <a:p>
            <a:r>
              <a:rPr lang="ja-JP" altLang="en-US"/>
              <a:t>マスタ タイトルの書式設定</a:t>
            </a:r>
            <a:endParaRPr 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610561" y="1600009"/>
            <a:ext cx="10972800" cy="4526395"/>
          </a:xfrm>
          <a:prstGeom prst="rect">
            <a:avLst/>
          </a:prstGeom>
        </p:spPr>
        <p:txBody>
          <a:bodyPr lIns="82945" tIns="41473" rIns="82945" bIns="41473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812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52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10973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3758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182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0528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301391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59614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accent2">
                    <a:lumMod val="50000"/>
                  </a:schemeClr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1002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16605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14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28DC57-1C6C-4967-B766-AE27FB113D2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2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484796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3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2780932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4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077068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5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373205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6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8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0724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9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8456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0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29124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1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5540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2624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511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993264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785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8043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692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829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0451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792555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301391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87694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222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1953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7865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69497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178586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08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51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862168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47957" y="2586509"/>
            <a:ext cx="10972800" cy="1142039"/>
          </a:xfrm>
          <a:prstGeom prst="rect">
            <a:avLst/>
          </a:prstGeom>
        </p:spPr>
        <p:txBody>
          <a:bodyPr lIns="82927" tIns="41464" rIns="82927" bIns="41464" anchor="ctr" anchorCtr="0"/>
          <a:lstStyle>
            <a:lvl1pPr algn="ctr">
              <a:buFontTx/>
              <a:buNone/>
              <a:defRPr sz="440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3791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0" y="361950"/>
            <a:ext cx="12192000" cy="414338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5400" y="1270"/>
              </a:cxn>
              <a:cxn ang="0">
                <a:pos x="28000" y="0"/>
              </a:cxn>
            </a:cxnLst>
            <a:rect l="0" t="0" r="r" b="b"/>
            <a:pathLst>
              <a:path w="28001" h="1271">
                <a:moveTo>
                  <a:pt x="0" y="1270"/>
                </a:moveTo>
                <a:lnTo>
                  <a:pt x="25400" y="1270"/>
                </a:lnTo>
                <a:lnTo>
                  <a:pt x="28000" y="0"/>
                </a:lnTo>
              </a:path>
            </a:pathLst>
          </a:custGeom>
          <a:noFill/>
          <a:ln w="36720">
            <a:solidFill>
              <a:srgbClr val="DC2300"/>
            </a:solidFill>
            <a:round/>
            <a:headEnd/>
            <a:tailEnd/>
          </a:ln>
        </p:spPr>
        <p:txBody>
          <a:bodyPr lIns="82927" tIns="41464" rIns="82927" bIns="41464"/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StarSymbol" charset="0"/>
              <a:buNone/>
              <a:defRPr/>
            </a:pPr>
            <a:endParaRPr kumimoji="0" lang="ja-JP" altLang="en-US">
              <a:latin typeface="+mn-lt"/>
              <a:ea typeface="+mn-ea"/>
            </a:endParaRPr>
          </a:p>
        </p:txBody>
      </p:sp>
      <p:grpSp>
        <p:nvGrpSpPr>
          <p:cNvPr id="4" name="Group 3"/>
          <p:cNvGrpSpPr>
            <a:grpSpLocks/>
          </p:cNvGrpSpPr>
          <p:nvPr userDrawn="1"/>
        </p:nvGrpSpPr>
        <p:grpSpPr bwMode="auto">
          <a:xfrm>
            <a:off x="10784418" y="482600"/>
            <a:ext cx="552449" cy="560388"/>
            <a:chOff x="5617" y="335"/>
            <a:chExt cx="288" cy="389"/>
          </a:xfrm>
        </p:grpSpPr>
        <p:sp>
          <p:nvSpPr>
            <p:cNvPr id="5" name="Oval 4"/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6" name="Line 5"/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9300" y="306388"/>
            <a:ext cx="115993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" descr="TMU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60367" y="123825"/>
            <a:ext cx="810684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テキスト プレースホルダ 6"/>
          <p:cNvSpPr>
            <a:spLocks noGrp="1"/>
          </p:cNvSpPr>
          <p:nvPr>
            <p:ph type="body" sz="quarter" idx="10"/>
          </p:nvPr>
        </p:nvSpPr>
        <p:spPr>
          <a:xfrm>
            <a:off x="-38440" y="383061"/>
            <a:ext cx="4465445" cy="507700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337033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0" y="361950"/>
            <a:ext cx="12192000" cy="414338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5400" y="1270"/>
              </a:cxn>
              <a:cxn ang="0">
                <a:pos x="28000" y="0"/>
              </a:cxn>
            </a:cxnLst>
            <a:rect l="0" t="0" r="r" b="b"/>
            <a:pathLst>
              <a:path w="28001" h="1271">
                <a:moveTo>
                  <a:pt x="0" y="1270"/>
                </a:moveTo>
                <a:lnTo>
                  <a:pt x="25400" y="1270"/>
                </a:lnTo>
                <a:lnTo>
                  <a:pt x="28000" y="0"/>
                </a:lnTo>
              </a:path>
            </a:pathLst>
          </a:custGeom>
          <a:noFill/>
          <a:ln w="36720">
            <a:solidFill>
              <a:srgbClr val="DC2300"/>
            </a:solidFill>
            <a:round/>
            <a:headEnd/>
            <a:tailEnd/>
          </a:ln>
        </p:spPr>
        <p:txBody>
          <a:bodyPr lIns="82927" tIns="41464" rIns="82927" bIns="41464"/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StarSymbol" charset="0"/>
              <a:buNone/>
              <a:defRPr/>
            </a:pPr>
            <a:endParaRPr kumimoji="0" lang="ja-JP" altLang="en-US">
              <a:latin typeface="+mn-lt"/>
              <a:ea typeface="+mn-ea"/>
            </a:endParaRPr>
          </a:p>
        </p:txBody>
      </p:sp>
      <p:grpSp>
        <p:nvGrpSpPr>
          <p:cNvPr id="4" name="Group 3"/>
          <p:cNvGrpSpPr>
            <a:grpSpLocks/>
          </p:cNvGrpSpPr>
          <p:nvPr userDrawn="1"/>
        </p:nvGrpSpPr>
        <p:grpSpPr bwMode="auto">
          <a:xfrm>
            <a:off x="10784418" y="482600"/>
            <a:ext cx="552449" cy="560388"/>
            <a:chOff x="5617" y="335"/>
            <a:chExt cx="288" cy="389"/>
          </a:xfrm>
        </p:grpSpPr>
        <p:sp>
          <p:nvSpPr>
            <p:cNvPr id="5" name="Oval 4"/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6" name="Line 5"/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9300" y="306388"/>
            <a:ext cx="115993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テキスト プレースホルダ 6"/>
          <p:cNvSpPr>
            <a:spLocks noGrp="1"/>
          </p:cNvSpPr>
          <p:nvPr>
            <p:ph type="body" sz="quarter" idx="10"/>
          </p:nvPr>
        </p:nvSpPr>
        <p:spPr>
          <a:xfrm>
            <a:off x="-38440" y="383061"/>
            <a:ext cx="4465445" cy="507700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480125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321175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dirty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138815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42552" y="6280150"/>
            <a:ext cx="116204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28400" y="6210300"/>
            <a:ext cx="863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3" descr="TMUlogo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81317" y="5632450"/>
            <a:ext cx="810683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テキスト プレースホルダ 6"/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321175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dirty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020955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2"/>
          <p:cNvSpPr/>
          <p:nvPr userDrawn="1"/>
        </p:nvSpPr>
        <p:spPr>
          <a:xfrm>
            <a:off x="2984500" y="2882900"/>
            <a:ext cx="347133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3" name="円/楕円 13"/>
          <p:cNvSpPr/>
          <p:nvPr userDrawn="1"/>
        </p:nvSpPr>
        <p:spPr>
          <a:xfrm>
            <a:off x="8858251" y="2882900"/>
            <a:ext cx="347133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" name="円/楕円 14"/>
          <p:cNvSpPr/>
          <p:nvPr userDrawn="1"/>
        </p:nvSpPr>
        <p:spPr>
          <a:xfrm>
            <a:off x="8369300" y="2882900"/>
            <a:ext cx="347133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5" name="円/楕円 15"/>
          <p:cNvSpPr/>
          <p:nvPr userDrawn="1"/>
        </p:nvSpPr>
        <p:spPr>
          <a:xfrm>
            <a:off x="7880351" y="2882900"/>
            <a:ext cx="347133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6" name="円/楕円 16"/>
          <p:cNvSpPr/>
          <p:nvPr userDrawn="1"/>
        </p:nvSpPr>
        <p:spPr>
          <a:xfrm>
            <a:off x="7389285" y="2882900"/>
            <a:ext cx="349249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7" name="円/楕円 17"/>
          <p:cNvSpPr/>
          <p:nvPr userDrawn="1"/>
        </p:nvSpPr>
        <p:spPr>
          <a:xfrm>
            <a:off x="6900334" y="2882900"/>
            <a:ext cx="347133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8" name="円/楕円 18"/>
          <p:cNvSpPr/>
          <p:nvPr userDrawn="1"/>
        </p:nvSpPr>
        <p:spPr>
          <a:xfrm>
            <a:off x="6411384" y="2882900"/>
            <a:ext cx="347133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9" name="円/楕円 19"/>
          <p:cNvSpPr/>
          <p:nvPr userDrawn="1"/>
        </p:nvSpPr>
        <p:spPr>
          <a:xfrm>
            <a:off x="5920318" y="2882900"/>
            <a:ext cx="349249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0" name="円/楕円 20"/>
          <p:cNvSpPr/>
          <p:nvPr userDrawn="1"/>
        </p:nvSpPr>
        <p:spPr>
          <a:xfrm>
            <a:off x="5431367" y="2882900"/>
            <a:ext cx="347133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1" name="円/楕円 21"/>
          <p:cNvSpPr/>
          <p:nvPr userDrawn="1"/>
        </p:nvSpPr>
        <p:spPr>
          <a:xfrm>
            <a:off x="4942418" y="2882900"/>
            <a:ext cx="347133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2" name="円/楕円 22"/>
          <p:cNvSpPr/>
          <p:nvPr userDrawn="1"/>
        </p:nvSpPr>
        <p:spPr>
          <a:xfrm>
            <a:off x="4453467" y="2882900"/>
            <a:ext cx="347133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3" name="円/楕円 23"/>
          <p:cNvSpPr/>
          <p:nvPr userDrawn="1"/>
        </p:nvSpPr>
        <p:spPr>
          <a:xfrm>
            <a:off x="3962400" y="2882900"/>
            <a:ext cx="347133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" name="円/楕円 24"/>
          <p:cNvSpPr/>
          <p:nvPr userDrawn="1"/>
        </p:nvSpPr>
        <p:spPr>
          <a:xfrm>
            <a:off x="3473451" y="2882900"/>
            <a:ext cx="347133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" name="円/楕円 25"/>
          <p:cNvSpPr/>
          <p:nvPr userDrawn="1"/>
        </p:nvSpPr>
        <p:spPr>
          <a:xfrm>
            <a:off x="3230034" y="2541589"/>
            <a:ext cx="347133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" name="円/楕円 26"/>
          <p:cNvSpPr/>
          <p:nvPr userDrawn="1"/>
        </p:nvSpPr>
        <p:spPr>
          <a:xfrm>
            <a:off x="8614834" y="2541589"/>
            <a:ext cx="347133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" name="円/楕円 27"/>
          <p:cNvSpPr/>
          <p:nvPr userDrawn="1"/>
        </p:nvSpPr>
        <p:spPr>
          <a:xfrm>
            <a:off x="8125884" y="2541589"/>
            <a:ext cx="347133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" name="円/楕円 28"/>
          <p:cNvSpPr/>
          <p:nvPr userDrawn="1"/>
        </p:nvSpPr>
        <p:spPr>
          <a:xfrm>
            <a:off x="7634818" y="2541589"/>
            <a:ext cx="349249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" name="円/楕円 29"/>
          <p:cNvSpPr/>
          <p:nvPr userDrawn="1"/>
        </p:nvSpPr>
        <p:spPr>
          <a:xfrm>
            <a:off x="7145867" y="2541589"/>
            <a:ext cx="347133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" name="円/楕円 30"/>
          <p:cNvSpPr/>
          <p:nvPr userDrawn="1"/>
        </p:nvSpPr>
        <p:spPr>
          <a:xfrm>
            <a:off x="6656917" y="2541589"/>
            <a:ext cx="347133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" name="円/楕円 31"/>
          <p:cNvSpPr/>
          <p:nvPr userDrawn="1"/>
        </p:nvSpPr>
        <p:spPr>
          <a:xfrm>
            <a:off x="6167967" y="2541589"/>
            <a:ext cx="347133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" name="円/楕円 32"/>
          <p:cNvSpPr/>
          <p:nvPr userDrawn="1"/>
        </p:nvSpPr>
        <p:spPr>
          <a:xfrm>
            <a:off x="5676900" y="2541589"/>
            <a:ext cx="347133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" name="円/楕円 33"/>
          <p:cNvSpPr/>
          <p:nvPr userDrawn="1"/>
        </p:nvSpPr>
        <p:spPr>
          <a:xfrm>
            <a:off x="5187951" y="2541589"/>
            <a:ext cx="347133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" name="円/楕円 34"/>
          <p:cNvSpPr/>
          <p:nvPr userDrawn="1"/>
        </p:nvSpPr>
        <p:spPr>
          <a:xfrm>
            <a:off x="4699000" y="2541589"/>
            <a:ext cx="347133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" name="円/楕円 35"/>
          <p:cNvSpPr/>
          <p:nvPr userDrawn="1"/>
        </p:nvSpPr>
        <p:spPr>
          <a:xfrm>
            <a:off x="4207933" y="2541589"/>
            <a:ext cx="349251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" name="円/楕円 36"/>
          <p:cNvSpPr/>
          <p:nvPr userDrawn="1"/>
        </p:nvSpPr>
        <p:spPr>
          <a:xfrm>
            <a:off x="3718984" y="2541589"/>
            <a:ext cx="347133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" name="円/楕円 37"/>
          <p:cNvSpPr/>
          <p:nvPr userDrawn="1"/>
        </p:nvSpPr>
        <p:spPr>
          <a:xfrm>
            <a:off x="8369300" y="2201863"/>
            <a:ext cx="347133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" name="円/楕円 38"/>
          <p:cNvSpPr/>
          <p:nvPr userDrawn="1"/>
        </p:nvSpPr>
        <p:spPr>
          <a:xfrm>
            <a:off x="7880351" y="2201863"/>
            <a:ext cx="347133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" name="円/楕円 39"/>
          <p:cNvSpPr/>
          <p:nvPr userDrawn="1"/>
        </p:nvSpPr>
        <p:spPr>
          <a:xfrm>
            <a:off x="7389285" y="2201863"/>
            <a:ext cx="349249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30" name="円/楕円 40"/>
          <p:cNvSpPr/>
          <p:nvPr userDrawn="1"/>
        </p:nvSpPr>
        <p:spPr>
          <a:xfrm>
            <a:off x="6900334" y="2201863"/>
            <a:ext cx="347133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31" name="円/楕円 41"/>
          <p:cNvSpPr/>
          <p:nvPr userDrawn="1"/>
        </p:nvSpPr>
        <p:spPr>
          <a:xfrm>
            <a:off x="6411384" y="2201863"/>
            <a:ext cx="347133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32" name="円/楕円 42"/>
          <p:cNvSpPr/>
          <p:nvPr userDrawn="1"/>
        </p:nvSpPr>
        <p:spPr>
          <a:xfrm>
            <a:off x="5920318" y="2201863"/>
            <a:ext cx="349249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33" name="円/楕円 43"/>
          <p:cNvSpPr/>
          <p:nvPr userDrawn="1"/>
        </p:nvSpPr>
        <p:spPr>
          <a:xfrm>
            <a:off x="5431367" y="2201863"/>
            <a:ext cx="347133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34" name="円/楕円 44"/>
          <p:cNvSpPr/>
          <p:nvPr userDrawn="1"/>
        </p:nvSpPr>
        <p:spPr>
          <a:xfrm>
            <a:off x="4942418" y="2201863"/>
            <a:ext cx="347133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35" name="円/楕円 45"/>
          <p:cNvSpPr/>
          <p:nvPr userDrawn="1"/>
        </p:nvSpPr>
        <p:spPr>
          <a:xfrm>
            <a:off x="4453467" y="2201863"/>
            <a:ext cx="347133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36" name="円/楕円 46"/>
          <p:cNvSpPr/>
          <p:nvPr userDrawn="1"/>
        </p:nvSpPr>
        <p:spPr>
          <a:xfrm>
            <a:off x="3962400" y="2201863"/>
            <a:ext cx="347133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37" name="円/楕円 47"/>
          <p:cNvSpPr/>
          <p:nvPr userDrawn="1"/>
        </p:nvSpPr>
        <p:spPr>
          <a:xfrm>
            <a:off x="3473451" y="2201863"/>
            <a:ext cx="347133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38" name="円/楕円 48"/>
          <p:cNvSpPr/>
          <p:nvPr userDrawn="1"/>
        </p:nvSpPr>
        <p:spPr>
          <a:xfrm>
            <a:off x="8125884" y="1860550"/>
            <a:ext cx="347133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39" name="円/楕円 49"/>
          <p:cNvSpPr/>
          <p:nvPr userDrawn="1"/>
        </p:nvSpPr>
        <p:spPr>
          <a:xfrm>
            <a:off x="7634818" y="1860550"/>
            <a:ext cx="349249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0" name="円/楕円 50"/>
          <p:cNvSpPr/>
          <p:nvPr userDrawn="1"/>
        </p:nvSpPr>
        <p:spPr>
          <a:xfrm>
            <a:off x="7145867" y="1860550"/>
            <a:ext cx="347133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1" name="円/楕円 51"/>
          <p:cNvSpPr/>
          <p:nvPr userDrawn="1"/>
        </p:nvSpPr>
        <p:spPr>
          <a:xfrm>
            <a:off x="6656917" y="1860550"/>
            <a:ext cx="347133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2" name="円/楕円 52"/>
          <p:cNvSpPr/>
          <p:nvPr userDrawn="1"/>
        </p:nvSpPr>
        <p:spPr>
          <a:xfrm>
            <a:off x="6167967" y="1860550"/>
            <a:ext cx="347133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3" name="円/楕円 53"/>
          <p:cNvSpPr/>
          <p:nvPr userDrawn="1"/>
        </p:nvSpPr>
        <p:spPr>
          <a:xfrm>
            <a:off x="5676900" y="1860550"/>
            <a:ext cx="347133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4" name="円/楕円 54"/>
          <p:cNvSpPr/>
          <p:nvPr userDrawn="1"/>
        </p:nvSpPr>
        <p:spPr>
          <a:xfrm>
            <a:off x="5187951" y="1860550"/>
            <a:ext cx="347133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5" name="円/楕円 55"/>
          <p:cNvSpPr/>
          <p:nvPr userDrawn="1"/>
        </p:nvSpPr>
        <p:spPr>
          <a:xfrm>
            <a:off x="4699000" y="1860550"/>
            <a:ext cx="347133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6" name="円/楕円 56"/>
          <p:cNvSpPr/>
          <p:nvPr userDrawn="1"/>
        </p:nvSpPr>
        <p:spPr>
          <a:xfrm>
            <a:off x="4207933" y="1860550"/>
            <a:ext cx="349251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7" name="円/楕円 57"/>
          <p:cNvSpPr/>
          <p:nvPr userDrawn="1"/>
        </p:nvSpPr>
        <p:spPr>
          <a:xfrm>
            <a:off x="3718984" y="1860550"/>
            <a:ext cx="347133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8" name="円/楕円 58"/>
          <p:cNvSpPr/>
          <p:nvPr userDrawn="1"/>
        </p:nvSpPr>
        <p:spPr>
          <a:xfrm>
            <a:off x="7880351" y="1519238"/>
            <a:ext cx="347133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9" name="円/楕円 59"/>
          <p:cNvSpPr/>
          <p:nvPr userDrawn="1"/>
        </p:nvSpPr>
        <p:spPr>
          <a:xfrm>
            <a:off x="7389285" y="1519238"/>
            <a:ext cx="349249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50" name="円/楕円 60"/>
          <p:cNvSpPr/>
          <p:nvPr userDrawn="1"/>
        </p:nvSpPr>
        <p:spPr>
          <a:xfrm>
            <a:off x="6900334" y="1519238"/>
            <a:ext cx="347133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51" name="円/楕円 61"/>
          <p:cNvSpPr/>
          <p:nvPr userDrawn="1"/>
        </p:nvSpPr>
        <p:spPr>
          <a:xfrm>
            <a:off x="6411384" y="1519238"/>
            <a:ext cx="347133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52" name="円/楕円 62"/>
          <p:cNvSpPr/>
          <p:nvPr userDrawn="1"/>
        </p:nvSpPr>
        <p:spPr>
          <a:xfrm>
            <a:off x="5920318" y="1519238"/>
            <a:ext cx="349249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53" name="円/楕円 63"/>
          <p:cNvSpPr/>
          <p:nvPr userDrawn="1"/>
        </p:nvSpPr>
        <p:spPr>
          <a:xfrm>
            <a:off x="5431367" y="1519238"/>
            <a:ext cx="347133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54" name="円/楕円 64"/>
          <p:cNvSpPr/>
          <p:nvPr userDrawn="1"/>
        </p:nvSpPr>
        <p:spPr>
          <a:xfrm>
            <a:off x="4942418" y="1519238"/>
            <a:ext cx="347133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55" name="円/楕円 65"/>
          <p:cNvSpPr/>
          <p:nvPr userDrawn="1"/>
        </p:nvSpPr>
        <p:spPr>
          <a:xfrm>
            <a:off x="4453467" y="1519238"/>
            <a:ext cx="347133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56" name="円/楕円 66"/>
          <p:cNvSpPr/>
          <p:nvPr userDrawn="1"/>
        </p:nvSpPr>
        <p:spPr>
          <a:xfrm>
            <a:off x="3962400" y="1519238"/>
            <a:ext cx="347133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57" name="円/楕円 67"/>
          <p:cNvSpPr/>
          <p:nvPr userDrawn="1"/>
        </p:nvSpPr>
        <p:spPr>
          <a:xfrm>
            <a:off x="7634818" y="1177925"/>
            <a:ext cx="349249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58" name="円/楕円 68"/>
          <p:cNvSpPr/>
          <p:nvPr userDrawn="1"/>
        </p:nvSpPr>
        <p:spPr>
          <a:xfrm>
            <a:off x="7145867" y="1177925"/>
            <a:ext cx="347133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59" name="円/楕円 69"/>
          <p:cNvSpPr/>
          <p:nvPr userDrawn="1"/>
        </p:nvSpPr>
        <p:spPr>
          <a:xfrm>
            <a:off x="6656917" y="1177925"/>
            <a:ext cx="347133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60" name="円/楕円 70"/>
          <p:cNvSpPr/>
          <p:nvPr userDrawn="1"/>
        </p:nvSpPr>
        <p:spPr>
          <a:xfrm>
            <a:off x="6167967" y="1177925"/>
            <a:ext cx="347133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61" name="円/楕円 71"/>
          <p:cNvSpPr/>
          <p:nvPr userDrawn="1"/>
        </p:nvSpPr>
        <p:spPr>
          <a:xfrm>
            <a:off x="5676900" y="1177925"/>
            <a:ext cx="347133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62" name="円/楕円 72"/>
          <p:cNvSpPr/>
          <p:nvPr userDrawn="1"/>
        </p:nvSpPr>
        <p:spPr>
          <a:xfrm>
            <a:off x="5187951" y="1177925"/>
            <a:ext cx="347133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63" name="円/楕円 73"/>
          <p:cNvSpPr/>
          <p:nvPr userDrawn="1"/>
        </p:nvSpPr>
        <p:spPr>
          <a:xfrm>
            <a:off x="4699000" y="1177925"/>
            <a:ext cx="347133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64" name="円/楕円 74"/>
          <p:cNvSpPr/>
          <p:nvPr userDrawn="1"/>
        </p:nvSpPr>
        <p:spPr>
          <a:xfrm>
            <a:off x="4207933" y="1177925"/>
            <a:ext cx="349251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65" name="円/楕円 75"/>
          <p:cNvSpPr/>
          <p:nvPr userDrawn="1"/>
        </p:nvSpPr>
        <p:spPr>
          <a:xfrm>
            <a:off x="7389285" y="836613"/>
            <a:ext cx="349249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66" name="円/楕円 76"/>
          <p:cNvSpPr/>
          <p:nvPr userDrawn="1"/>
        </p:nvSpPr>
        <p:spPr>
          <a:xfrm>
            <a:off x="6900334" y="836613"/>
            <a:ext cx="347133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67" name="円/楕円 77"/>
          <p:cNvSpPr/>
          <p:nvPr userDrawn="1"/>
        </p:nvSpPr>
        <p:spPr>
          <a:xfrm>
            <a:off x="6411384" y="836613"/>
            <a:ext cx="347133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68" name="円/楕円 78"/>
          <p:cNvSpPr/>
          <p:nvPr userDrawn="1"/>
        </p:nvSpPr>
        <p:spPr>
          <a:xfrm>
            <a:off x="5920318" y="836613"/>
            <a:ext cx="349249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69" name="円/楕円 79"/>
          <p:cNvSpPr/>
          <p:nvPr userDrawn="1"/>
        </p:nvSpPr>
        <p:spPr>
          <a:xfrm>
            <a:off x="5431367" y="836613"/>
            <a:ext cx="347133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70" name="円/楕円 80"/>
          <p:cNvSpPr/>
          <p:nvPr userDrawn="1"/>
        </p:nvSpPr>
        <p:spPr>
          <a:xfrm>
            <a:off x="4942418" y="836613"/>
            <a:ext cx="347133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71" name="円/楕円 81"/>
          <p:cNvSpPr/>
          <p:nvPr userDrawn="1"/>
        </p:nvSpPr>
        <p:spPr>
          <a:xfrm>
            <a:off x="4453467" y="836613"/>
            <a:ext cx="347133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72" name="円/楕円 82"/>
          <p:cNvSpPr/>
          <p:nvPr userDrawn="1"/>
        </p:nvSpPr>
        <p:spPr>
          <a:xfrm>
            <a:off x="7391400" y="4930775"/>
            <a:ext cx="347133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73" name="円/楕円 83"/>
          <p:cNvSpPr/>
          <p:nvPr userDrawn="1"/>
        </p:nvSpPr>
        <p:spPr>
          <a:xfrm>
            <a:off x="6902451" y="4930775"/>
            <a:ext cx="347133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74" name="円/楕円 84"/>
          <p:cNvSpPr/>
          <p:nvPr userDrawn="1"/>
        </p:nvSpPr>
        <p:spPr>
          <a:xfrm>
            <a:off x="6413500" y="4930775"/>
            <a:ext cx="347133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75" name="円/楕円 85"/>
          <p:cNvSpPr/>
          <p:nvPr userDrawn="1"/>
        </p:nvSpPr>
        <p:spPr>
          <a:xfrm>
            <a:off x="5922433" y="4930775"/>
            <a:ext cx="349251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76" name="円/楕円 86"/>
          <p:cNvSpPr/>
          <p:nvPr userDrawn="1"/>
        </p:nvSpPr>
        <p:spPr>
          <a:xfrm>
            <a:off x="5433484" y="4930775"/>
            <a:ext cx="347133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77" name="円/楕円 87"/>
          <p:cNvSpPr/>
          <p:nvPr userDrawn="1"/>
        </p:nvSpPr>
        <p:spPr>
          <a:xfrm>
            <a:off x="4944534" y="4930775"/>
            <a:ext cx="347133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78" name="円/楕円 88"/>
          <p:cNvSpPr/>
          <p:nvPr userDrawn="1"/>
        </p:nvSpPr>
        <p:spPr>
          <a:xfrm>
            <a:off x="4453467" y="4930775"/>
            <a:ext cx="349251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79" name="円/楕円 89"/>
          <p:cNvSpPr/>
          <p:nvPr userDrawn="1"/>
        </p:nvSpPr>
        <p:spPr>
          <a:xfrm>
            <a:off x="7634818" y="4589463"/>
            <a:ext cx="349249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80" name="円/楕円 90"/>
          <p:cNvSpPr/>
          <p:nvPr userDrawn="1"/>
        </p:nvSpPr>
        <p:spPr>
          <a:xfrm>
            <a:off x="7145867" y="4589463"/>
            <a:ext cx="347133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81" name="円/楕円 91"/>
          <p:cNvSpPr/>
          <p:nvPr userDrawn="1"/>
        </p:nvSpPr>
        <p:spPr>
          <a:xfrm>
            <a:off x="6656917" y="4589463"/>
            <a:ext cx="347133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82" name="円/楕円 92"/>
          <p:cNvSpPr/>
          <p:nvPr userDrawn="1"/>
        </p:nvSpPr>
        <p:spPr>
          <a:xfrm>
            <a:off x="6167967" y="4589463"/>
            <a:ext cx="347133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83" name="円/楕円 93"/>
          <p:cNvSpPr/>
          <p:nvPr userDrawn="1"/>
        </p:nvSpPr>
        <p:spPr>
          <a:xfrm>
            <a:off x="5676900" y="4589463"/>
            <a:ext cx="347133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84" name="円/楕円 94"/>
          <p:cNvSpPr/>
          <p:nvPr userDrawn="1"/>
        </p:nvSpPr>
        <p:spPr>
          <a:xfrm>
            <a:off x="5187951" y="4589463"/>
            <a:ext cx="347133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85" name="円/楕円 95"/>
          <p:cNvSpPr/>
          <p:nvPr userDrawn="1"/>
        </p:nvSpPr>
        <p:spPr>
          <a:xfrm>
            <a:off x="4699000" y="4589463"/>
            <a:ext cx="347133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86" name="円/楕円 96"/>
          <p:cNvSpPr/>
          <p:nvPr userDrawn="1"/>
        </p:nvSpPr>
        <p:spPr>
          <a:xfrm>
            <a:off x="4207933" y="4589463"/>
            <a:ext cx="349251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87" name="円/楕円 97"/>
          <p:cNvSpPr/>
          <p:nvPr userDrawn="1"/>
        </p:nvSpPr>
        <p:spPr>
          <a:xfrm>
            <a:off x="7882467" y="4248150"/>
            <a:ext cx="347133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88" name="円/楕円 98"/>
          <p:cNvSpPr/>
          <p:nvPr userDrawn="1"/>
        </p:nvSpPr>
        <p:spPr>
          <a:xfrm>
            <a:off x="7391400" y="4248150"/>
            <a:ext cx="347133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89" name="円/楕円 99"/>
          <p:cNvSpPr/>
          <p:nvPr userDrawn="1"/>
        </p:nvSpPr>
        <p:spPr>
          <a:xfrm>
            <a:off x="6902451" y="4248150"/>
            <a:ext cx="347133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90" name="円/楕円 100"/>
          <p:cNvSpPr/>
          <p:nvPr userDrawn="1"/>
        </p:nvSpPr>
        <p:spPr>
          <a:xfrm>
            <a:off x="6413500" y="4248150"/>
            <a:ext cx="347133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91" name="円/楕円 101"/>
          <p:cNvSpPr/>
          <p:nvPr userDrawn="1"/>
        </p:nvSpPr>
        <p:spPr>
          <a:xfrm>
            <a:off x="5922433" y="4248150"/>
            <a:ext cx="349251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92" name="円/楕円 102"/>
          <p:cNvSpPr/>
          <p:nvPr userDrawn="1"/>
        </p:nvSpPr>
        <p:spPr>
          <a:xfrm>
            <a:off x="5433484" y="4248150"/>
            <a:ext cx="347133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93" name="円/楕円 103"/>
          <p:cNvSpPr/>
          <p:nvPr userDrawn="1"/>
        </p:nvSpPr>
        <p:spPr>
          <a:xfrm>
            <a:off x="4944534" y="4248150"/>
            <a:ext cx="347133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94" name="円/楕円 104"/>
          <p:cNvSpPr/>
          <p:nvPr userDrawn="1"/>
        </p:nvSpPr>
        <p:spPr>
          <a:xfrm>
            <a:off x="4453467" y="4248150"/>
            <a:ext cx="349251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95" name="円/楕円 105"/>
          <p:cNvSpPr/>
          <p:nvPr userDrawn="1"/>
        </p:nvSpPr>
        <p:spPr>
          <a:xfrm>
            <a:off x="3964518" y="4248150"/>
            <a:ext cx="347133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96" name="円/楕円 106"/>
          <p:cNvSpPr/>
          <p:nvPr userDrawn="1"/>
        </p:nvSpPr>
        <p:spPr>
          <a:xfrm>
            <a:off x="8125884" y="3906838"/>
            <a:ext cx="347133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97" name="円/楕円 107"/>
          <p:cNvSpPr/>
          <p:nvPr userDrawn="1"/>
        </p:nvSpPr>
        <p:spPr>
          <a:xfrm>
            <a:off x="7634818" y="3906838"/>
            <a:ext cx="349249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98" name="円/楕円 108"/>
          <p:cNvSpPr/>
          <p:nvPr userDrawn="1"/>
        </p:nvSpPr>
        <p:spPr>
          <a:xfrm>
            <a:off x="7145867" y="3906838"/>
            <a:ext cx="347133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99" name="円/楕円 109"/>
          <p:cNvSpPr/>
          <p:nvPr userDrawn="1"/>
        </p:nvSpPr>
        <p:spPr>
          <a:xfrm>
            <a:off x="6656917" y="3906838"/>
            <a:ext cx="347133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00" name="円/楕円 110"/>
          <p:cNvSpPr/>
          <p:nvPr userDrawn="1"/>
        </p:nvSpPr>
        <p:spPr>
          <a:xfrm>
            <a:off x="6167967" y="3906838"/>
            <a:ext cx="347133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01" name="円/楕円 111"/>
          <p:cNvSpPr/>
          <p:nvPr userDrawn="1"/>
        </p:nvSpPr>
        <p:spPr>
          <a:xfrm>
            <a:off x="5676900" y="3906838"/>
            <a:ext cx="347133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02" name="円/楕円 112"/>
          <p:cNvSpPr/>
          <p:nvPr userDrawn="1"/>
        </p:nvSpPr>
        <p:spPr>
          <a:xfrm>
            <a:off x="5187951" y="3906838"/>
            <a:ext cx="347133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03" name="円/楕円 113"/>
          <p:cNvSpPr/>
          <p:nvPr userDrawn="1"/>
        </p:nvSpPr>
        <p:spPr>
          <a:xfrm>
            <a:off x="4699000" y="3906838"/>
            <a:ext cx="347133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04" name="円/楕円 114"/>
          <p:cNvSpPr/>
          <p:nvPr userDrawn="1"/>
        </p:nvSpPr>
        <p:spPr>
          <a:xfrm>
            <a:off x="4207933" y="3906838"/>
            <a:ext cx="349251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05" name="円/楕円 115"/>
          <p:cNvSpPr/>
          <p:nvPr userDrawn="1"/>
        </p:nvSpPr>
        <p:spPr>
          <a:xfrm>
            <a:off x="3718984" y="3906838"/>
            <a:ext cx="347133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06" name="円/楕円 116"/>
          <p:cNvSpPr/>
          <p:nvPr userDrawn="1"/>
        </p:nvSpPr>
        <p:spPr>
          <a:xfrm>
            <a:off x="8371418" y="3565525"/>
            <a:ext cx="347133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07" name="円/楕円 117"/>
          <p:cNvSpPr/>
          <p:nvPr userDrawn="1"/>
        </p:nvSpPr>
        <p:spPr>
          <a:xfrm>
            <a:off x="7882467" y="3565525"/>
            <a:ext cx="347133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08" name="円/楕円 118"/>
          <p:cNvSpPr/>
          <p:nvPr userDrawn="1"/>
        </p:nvSpPr>
        <p:spPr>
          <a:xfrm>
            <a:off x="7391400" y="3565525"/>
            <a:ext cx="347133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09" name="円/楕円 119"/>
          <p:cNvSpPr/>
          <p:nvPr userDrawn="1"/>
        </p:nvSpPr>
        <p:spPr>
          <a:xfrm>
            <a:off x="6902451" y="3565525"/>
            <a:ext cx="347133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10" name="円/楕円 120"/>
          <p:cNvSpPr/>
          <p:nvPr userDrawn="1"/>
        </p:nvSpPr>
        <p:spPr>
          <a:xfrm>
            <a:off x="6413500" y="3565525"/>
            <a:ext cx="347133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11" name="円/楕円 121"/>
          <p:cNvSpPr/>
          <p:nvPr userDrawn="1"/>
        </p:nvSpPr>
        <p:spPr>
          <a:xfrm>
            <a:off x="5922433" y="3565525"/>
            <a:ext cx="349251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12" name="円/楕円 122"/>
          <p:cNvSpPr/>
          <p:nvPr userDrawn="1"/>
        </p:nvSpPr>
        <p:spPr>
          <a:xfrm>
            <a:off x="5433484" y="3565525"/>
            <a:ext cx="347133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13" name="円/楕円 123"/>
          <p:cNvSpPr/>
          <p:nvPr userDrawn="1"/>
        </p:nvSpPr>
        <p:spPr>
          <a:xfrm>
            <a:off x="4944534" y="3565525"/>
            <a:ext cx="347133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14" name="円/楕円 124"/>
          <p:cNvSpPr/>
          <p:nvPr userDrawn="1"/>
        </p:nvSpPr>
        <p:spPr>
          <a:xfrm>
            <a:off x="4453467" y="3565525"/>
            <a:ext cx="349251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15" name="円/楕円 125"/>
          <p:cNvSpPr/>
          <p:nvPr userDrawn="1"/>
        </p:nvSpPr>
        <p:spPr>
          <a:xfrm>
            <a:off x="3964518" y="3565525"/>
            <a:ext cx="347133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16" name="円/楕円 126"/>
          <p:cNvSpPr/>
          <p:nvPr userDrawn="1"/>
        </p:nvSpPr>
        <p:spPr>
          <a:xfrm>
            <a:off x="3475567" y="3565525"/>
            <a:ext cx="347133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17" name="円/楕円 127"/>
          <p:cNvSpPr/>
          <p:nvPr userDrawn="1"/>
        </p:nvSpPr>
        <p:spPr>
          <a:xfrm>
            <a:off x="3230034" y="3224214"/>
            <a:ext cx="347133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18" name="円/楕円 128"/>
          <p:cNvSpPr/>
          <p:nvPr userDrawn="1"/>
        </p:nvSpPr>
        <p:spPr>
          <a:xfrm>
            <a:off x="8614834" y="3224214"/>
            <a:ext cx="347133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19" name="円/楕円 129"/>
          <p:cNvSpPr/>
          <p:nvPr userDrawn="1"/>
        </p:nvSpPr>
        <p:spPr>
          <a:xfrm>
            <a:off x="8125884" y="3224214"/>
            <a:ext cx="347133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20" name="円/楕円 130"/>
          <p:cNvSpPr/>
          <p:nvPr userDrawn="1"/>
        </p:nvSpPr>
        <p:spPr>
          <a:xfrm>
            <a:off x="7634818" y="3224214"/>
            <a:ext cx="349249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21" name="円/楕円 131"/>
          <p:cNvSpPr/>
          <p:nvPr userDrawn="1"/>
        </p:nvSpPr>
        <p:spPr>
          <a:xfrm>
            <a:off x="7145867" y="3224214"/>
            <a:ext cx="347133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22" name="円/楕円 132"/>
          <p:cNvSpPr/>
          <p:nvPr userDrawn="1"/>
        </p:nvSpPr>
        <p:spPr>
          <a:xfrm>
            <a:off x="6656917" y="3224214"/>
            <a:ext cx="347133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23" name="円/楕円 133"/>
          <p:cNvSpPr/>
          <p:nvPr userDrawn="1"/>
        </p:nvSpPr>
        <p:spPr>
          <a:xfrm>
            <a:off x="6167967" y="3224214"/>
            <a:ext cx="347133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24" name="円/楕円 134"/>
          <p:cNvSpPr/>
          <p:nvPr userDrawn="1"/>
        </p:nvSpPr>
        <p:spPr>
          <a:xfrm>
            <a:off x="5676900" y="3224214"/>
            <a:ext cx="347133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25" name="円/楕円 135"/>
          <p:cNvSpPr/>
          <p:nvPr userDrawn="1"/>
        </p:nvSpPr>
        <p:spPr>
          <a:xfrm>
            <a:off x="5187951" y="3224214"/>
            <a:ext cx="347133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26" name="円/楕円 136"/>
          <p:cNvSpPr/>
          <p:nvPr userDrawn="1"/>
        </p:nvSpPr>
        <p:spPr>
          <a:xfrm>
            <a:off x="4699000" y="3224214"/>
            <a:ext cx="347133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27" name="円/楕円 137"/>
          <p:cNvSpPr/>
          <p:nvPr userDrawn="1"/>
        </p:nvSpPr>
        <p:spPr>
          <a:xfrm>
            <a:off x="4207933" y="3224214"/>
            <a:ext cx="349251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28" name="円/楕円 138"/>
          <p:cNvSpPr/>
          <p:nvPr userDrawn="1"/>
        </p:nvSpPr>
        <p:spPr>
          <a:xfrm>
            <a:off x="3718984" y="3224214"/>
            <a:ext cx="347133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29" name="円/楕円 139"/>
          <p:cNvSpPr/>
          <p:nvPr userDrawn="1"/>
        </p:nvSpPr>
        <p:spPr>
          <a:xfrm>
            <a:off x="7406218" y="5967414"/>
            <a:ext cx="347133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30" name="円/楕円 140"/>
          <p:cNvSpPr/>
          <p:nvPr userDrawn="1"/>
        </p:nvSpPr>
        <p:spPr>
          <a:xfrm>
            <a:off x="6915152" y="5967414"/>
            <a:ext cx="349249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31" name="円/楕円 141"/>
          <p:cNvSpPr/>
          <p:nvPr userDrawn="1"/>
        </p:nvSpPr>
        <p:spPr>
          <a:xfrm>
            <a:off x="6426200" y="5967414"/>
            <a:ext cx="347133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32" name="円/楕円 142"/>
          <p:cNvSpPr/>
          <p:nvPr userDrawn="1"/>
        </p:nvSpPr>
        <p:spPr>
          <a:xfrm>
            <a:off x="5937251" y="5967414"/>
            <a:ext cx="347133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33" name="円/楕円 143"/>
          <p:cNvSpPr/>
          <p:nvPr userDrawn="1"/>
        </p:nvSpPr>
        <p:spPr>
          <a:xfrm>
            <a:off x="5446185" y="5967414"/>
            <a:ext cx="349249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34" name="円/楕円 144"/>
          <p:cNvSpPr/>
          <p:nvPr userDrawn="1"/>
        </p:nvSpPr>
        <p:spPr>
          <a:xfrm>
            <a:off x="4957234" y="5967414"/>
            <a:ext cx="347133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35" name="円/楕円 145"/>
          <p:cNvSpPr/>
          <p:nvPr userDrawn="1"/>
        </p:nvSpPr>
        <p:spPr>
          <a:xfrm>
            <a:off x="4468284" y="5967414"/>
            <a:ext cx="347133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36" name="円/楕円 146"/>
          <p:cNvSpPr/>
          <p:nvPr userDrawn="1"/>
        </p:nvSpPr>
        <p:spPr>
          <a:xfrm>
            <a:off x="7649634" y="5626100"/>
            <a:ext cx="347133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37" name="円/楕円 147"/>
          <p:cNvSpPr/>
          <p:nvPr userDrawn="1"/>
        </p:nvSpPr>
        <p:spPr>
          <a:xfrm>
            <a:off x="7160684" y="5626100"/>
            <a:ext cx="347133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38" name="円/楕円 148"/>
          <p:cNvSpPr/>
          <p:nvPr userDrawn="1"/>
        </p:nvSpPr>
        <p:spPr>
          <a:xfrm>
            <a:off x="6669618" y="5626100"/>
            <a:ext cx="347133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39" name="円/楕円 149"/>
          <p:cNvSpPr/>
          <p:nvPr userDrawn="1"/>
        </p:nvSpPr>
        <p:spPr>
          <a:xfrm>
            <a:off x="6180667" y="5626100"/>
            <a:ext cx="347133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0" name="円/楕円 150"/>
          <p:cNvSpPr/>
          <p:nvPr userDrawn="1"/>
        </p:nvSpPr>
        <p:spPr>
          <a:xfrm>
            <a:off x="5691718" y="5626100"/>
            <a:ext cx="347133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1" name="円/楕円 151"/>
          <p:cNvSpPr/>
          <p:nvPr userDrawn="1"/>
        </p:nvSpPr>
        <p:spPr>
          <a:xfrm>
            <a:off x="5200651" y="5626100"/>
            <a:ext cx="347133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2" name="円/楕円 152"/>
          <p:cNvSpPr/>
          <p:nvPr userDrawn="1"/>
        </p:nvSpPr>
        <p:spPr>
          <a:xfrm>
            <a:off x="4711700" y="5626100"/>
            <a:ext cx="347133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3" name="円/楕円 153"/>
          <p:cNvSpPr/>
          <p:nvPr userDrawn="1"/>
        </p:nvSpPr>
        <p:spPr>
          <a:xfrm>
            <a:off x="4222751" y="5626100"/>
            <a:ext cx="347133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4" name="円/楕円 154"/>
          <p:cNvSpPr>
            <a:spLocks noChangeAspect="1"/>
          </p:cNvSpPr>
          <p:nvPr userDrawn="1"/>
        </p:nvSpPr>
        <p:spPr>
          <a:xfrm>
            <a:off x="8170333" y="5645150"/>
            <a:ext cx="696384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5" name="円/楕円 155"/>
          <p:cNvSpPr>
            <a:spLocks noChangeAspect="1"/>
          </p:cNvSpPr>
          <p:nvPr userDrawn="1"/>
        </p:nvSpPr>
        <p:spPr>
          <a:xfrm>
            <a:off x="3331633" y="5645150"/>
            <a:ext cx="696384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6" name="テキスト ボックス 156"/>
          <p:cNvSpPr txBox="1"/>
          <p:nvPr userDrawn="1"/>
        </p:nvSpPr>
        <p:spPr>
          <a:xfrm>
            <a:off x="306918" y="254001"/>
            <a:ext cx="1858642" cy="468459"/>
          </a:xfrm>
          <a:prstGeom prst="rect">
            <a:avLst/>
          </a:prstGeom>
          <a:noFill/>
        </p:spPr>
        <p:txBody>
          <a:bodyPr wrap="none" lIns="82927" tIns="41464" rIns="82927" bIns="4146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StarSymbol" charset="0"/>
              <a:buNone/>
              <a:defRPr/>
            </a:pPr>
            <a:r>
              <a:rPr lang="en-US" altLang="ja-JP" sz="2500" dirty="0">
                <a:solidFill>
                  <a:schemeClr val="bg1"/>
                </a:solidFill>
                <a:latin typeface="Microsoft Sans Serif" pitchFamily="34" charset="0"/>
                <a:ea typeface="ＭＳ Ｐゴシック" charset="-128"/>
                <a:cs typeface="Microsoft Sans Serif" pitchFamily="34" charset="0"/>
              </a:rPr>
              <a:t>Color wheel</a:t>
            </a:r>
          </a:p>
        </p:txBody>
      </p:sp>
    </p:spTree>
    <p:extLst>
      <p:ext uri="{BB962C8B-B14F-4D97-AF65-F5344CB8AC3E}">
        <p14:creationId xmlns:p14="http://schemas.microsoft.com/office/powerpoint/2010/main" val="39836890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7"/>
          <p:cNvGrpSpPr>
            <a:grpSpLocks/>
          </p:cNvGrpSpPr>
          <p:nvPr userDrawn="1"/>
        </p:nvGrpSpPr>
        <p:grpSpPr bwMode="auto">
          <a:xfrm>
            <a:off x="1642534" y="908051"/>
            <a:ext cx="869951" cy="1395413"/>
            <a:chOff x="1357290" y="1000108"/>
            <a:chExt cx="720000" cy="1540132"/>
          </a:xfrm>
        </p:grpSpPr>
        <p:sp>
          <p:nvSpPr>
            <p:cNvPr id="4" name="円/楕円 13"/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" name="円/楕円 14"/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6" name="円/楕円 15"/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7" name="グループ化 31"/>
          <p:cNvGrpSpPr>
            <a:grpSpLocks/>
          </p:cNvGrpSpPr>
          <p:nvPr userDrawn="1"/>
        </p:nvGrpSpPr>
        <p:grpSpPr bwMode="auto">
          <a:xfrm>
            <a:off x="3369733" y="4017963"/>
            <a:ext cx="872067" cy="1397000"/>
            <a:chOff x="2464579" y="1000108"/>
            <a:chExt cx="720000" cy="1540132"/>
          </a:xfrm>
        </p:grpSpPr>
        <p:sp>
          <p:nvSpPr>
            <p:cNvPr id="8" name="円/楕円 17"/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9" name="円/楕円 18"/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10" name="円/楕円 19"/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11" name="グループ化 35"/>
          <p:cNvGrpSpPr>
            <a:grpSpLocks/>
          </p:cNvGrpSpPr>
          <p:nvPr userDrawn="1"/>
        </p:nvGrpSpPr>
        <p:grpSpPr bwMode="auto">
          <a:xfrm>
            <a:off x="5010151" y="4017963"/>
            <a:ext cx="872067" cy="1397000"/>
            <a:chOff x="3643306" y="1000108"/>
            <a:chExt cx="720000" cy="1540132"/>
          </a:xfrm>
        </p:grpSpPr>
        <p:sp>
          <p:nvSpPr>
            <p:cNvPr id="12" name="円/楕円 21"/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13" name="円/楕円 22"/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14" name="円/楕円 23"/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15" name="グループ化 39"/>
          <p:cNvGrpSpPr>
            <a:grpSpLocks/>
          </p:cNvGrpSpPr>
          <p:nvPr userDrawn="1"/>
        </p:nvGrpSpPr>
        <p:grpSpPr bwMode="auto">
          <a:xfrm>
            <a:off x="1727200" y="4017963"/>
            <a:ext cx="872067" cy="1397000"/>
            <a:chOff x="5214942" y="1000108"/>
            <a:chExt cx="720000" cy="1540132"/>
          </a:xfrm>
        </p:grpSpPr>
        <p:sp>
          <p:nvSpPr>
            <p:cNvPr id="16" name="円/楕円 25"/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17" name="円/楕円 26"/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18" name="円/楕円 27"/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19" name="グループ化 43"/>
          <p:cNvGrpSpPr>
            <a:grpSpLocks/>
          </p:cNvGrpSpPr>
          <p:nvPr userDrawn="1"/>
        </p:nvGrpSpPr>
        <p:grpSpPr bwMode="auto">
          <a:xfrm>
            <a:off x="3109384" y="908051"/>
            <a:ext cx="872067" cy="1395413"/>
            <a:chOff x="6286512" y="1000108"/>
            <a:chExt cx="720000" cy="1540132"/>
          </a:xfrm>
        </p:grpSpPr>
        <p:sp>
          <p:nvSpPr>
            <p:cNvPr id="20" name="円/楕円 29"/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21" name="円/楕円 30"/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22" name="円/楕円 31"/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23" name="グループ化 47"/>
          <p:cNvGrpSpPr>
            <a:grpSpLocks/>
          </p:cNvGrpSpPr>
          <p:nvPr userDrawn="1"/>
        </p:nvGrpSpPr>
        <p:grpSpPr bwMode="auto">
          <a:xfrm>
            <a:off x="4540251" y="901700"/>
            <a:ext cx="872067" cy="1397000"/>
            <a:chOff x="6286512" y="1000108"/>
            <a:chExt cx="720000" cy="1540132"/>
          </a:xfrm>
        </p:grpSpPr>
        <p:sp>
          <p:nvSpPr>
            <p:cNvPr id="24" name="円/楕円 33"/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25" name="円/楕円 34"/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26" name="円/楕円 35"/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28" name="グループ化 51"/>
          <p:cNvGrpSpPr>
            <a:grpSpLocks/>
          </p:cNvGrpSpPr>
          <p:nvPr userDrawn="1"/>
        </p:nvGrpSpPr>
        <p:grpSpPr bwMode="auto">
          <a:xfrm>
            <a:off x="6614584" y="4011613"/>
            <a:ext cx="872067" cy="1397000"/>
            <a:chOff x="6286512" y="1000108"/>
            <a:chExt cx="720000" cy="1540132"/>
          </a:xfrm>
        </p:grpSpPr>
        <p:sp>
          <p:nvSpPr>
            <p:cNvPr id="29" name="円/楕円 37"/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0" name="円/楕円 38"/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1" name="円/楕円 39"/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sp>
        <p:nvSpPr>
          <p:cNvPr id="27" name="テキスト プレースホルダ 1"/>
          <p:cNvSpPr>
            <a:spLocks noGrp="1"/>
          </p:cNvSpPr>
          <p:nvPr>
            <p:ph type="body" sz="quarter" idx="10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>
                <a:solidFill>
                  <a:srgbClr val="FFFF99"/>
                </a:solidFill>
                <a:latin typeface="Calibri" pitchFamily="34" charset="0"/>
              </a:defRPr>
            </a:lvl1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846998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Calibri" pitchFamily="34" charset="0"/>
              </a:defRPr>
            </a:lvl1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976048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478184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5738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301391" cy="49308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8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Workspace\Users\Articles\OPJ2009\Presentation\Resources\Source\Used\View.JPG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-20000"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61013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9DA12EC-A9D2-41D5-A4FD-A36257DA5EA1}" type="datetimeFigureOut">
              <a:rPr kumimoji="1" lang="ja-JP" altLang="en-US" smtClean="0"/>
              <a:t>2020/11/30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497A0C6-D20B-4B08-B370-AC23174FF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2579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484796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2780932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5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077068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6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373205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7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8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9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11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1075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12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3298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</p:spPr>
        </p:cxnSp>
        <p:cxnSp>
          <p:nvCxnSpPr>
            <p:cNvPr id="13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1111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95289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347200" y="630932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AFA3EB-7128-4C83-8103-00C64B667FAC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0540"/>
            <a:ext cx="2540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1220"/>
            <a:ext cx="2540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テキスト プレースホルダ 6"/>
          <p:cNvSpPr>
            <a:spLocks noGrp="1"/>
          </p:cNvSpPr>
          <p:nvPr>
            <p:ph type="body" sz="quarter" idx="11"/>
          </p:nvPr>
        </p:nvSpPr>
        <p:spPr>
          <a:xfrm>
            <a:off x="335361" y="260649"/>
            <a:ext cx="4303579" cy="493099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>
            <a:lvl1pPr>
              <a:buNone/>
              <a:defRPr sz="2800" b="1" baseline="0">
                <a:solidFill>
                  <a:srgbClr val="FFFF99"/>
                </a:solidFill>
                <a:latin typeface="Calibri" pitchFamily="34" charset="0"/>
              </a:defRPr>
            </a:lvl1pPr>
          </a:lstStyle>
          <a:p>
            <a:pPr lvl="0"/>
            <a:r>
              <a:rPr lang="ja-JP" altLang="en-US" dirty="0"/>
              <a:t>マスタ テキストの書式設定</a:t>
            </a:r>
          </a:p>
        </p:txBody>
      </p:sp>
      <p:pic>
        <p:nvPicPr>
          <p:cNvPr id="393217" name="Picture 1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708920"/>
            <a:ext cx="2540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 l="9449" t="23307" r="31984" b="-3024"/>
          <a:stretch>
            <a:fillRect/>
          </a:stretch>
        </p:blipFill>
        <p:spPr bwMode="auto">
          <a:xfrm>
            <a:off x="0" y="4653137"/>
            <a:ext cx="2539200" cy="194408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6129" y="6264024"/>
            <a:ext cx="87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2"/>
                </a:solidFill>
              </a:rPr>
              <a:t>FAF</a:t>
            </a:r>
            <a:endParaRPr kumimoji="1" lang="ja-JP" altLang="en-US">
              <a:solidFill>
                <a:schemeClr val="bg2"/>
              </a:solidFill>
            </a:endParaRPr>
          </a:p>
        </p:txBody>
      </p:sp>
      <p:pic>
        <p:nvPicPr>
          <p:cNvPr id="9" name="Picture 2"/>
          <p:cNvPicPr>
            <a:picLocks noChangeArrowheads="1"/>
          </p:cNvPicPr>
          <p:nvPr userDrawn="1"/>
        </p:nvPicPr>
        <p:blipFill>
          <a:blip r:embed="rId6" cstate="print"/>
          <a:srcRect t="74"/>
          <a:stretch>
            <a:fillRect/>
          </a:stretch>
        </p:blipFill>
        <p:spPr bwMode="auto">
          <a:xfrm>
            <a:off x="0" y="2708920"/>
            <a:ext cx="2540000" cy="19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49788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0" y="361950"/>
            <a:ext cx="12192000" cy="414338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5400" y="1270"/>
              </a:cxn>
              <a:cxn ang="0">
                <a:pos x="28000" y="0"/>
              </a:cxn>
            </a:cxnLst>
            <a:rect l="0" t="0" r="r" b="b"/>
            <a:pathLst>
              <a:path w="28001" h="1271">
                <a:moveTo>
                  <a:pt x="0" y="1270"/>
                </a:moveTo>
                <a:lnTo>
                  <a:pt x="25400" y="1270"/>
                </a:lnTo>
                <a:lnTo>
                  <a:pt x="28000" y="0"/>
                </a:lnTo>
              </a:path>
            </a:pathLst>
          </a:custGeom>
          <a:noFill/>
          <a:ln w="36720">
            <a:solidFill>
              <a:srgbClr val="DC2300"/>
            </a:solidFill>
            <a:round/>
            <a:headEnd/>
            <a:tailEnd/>
          </a:ln>
        </p:spPr>
        <p:txBody>
          <a:bodyPr lIns="62195" tIns="31098" rIns="62195" bIns="31098"/>
          <a:lstStyle/>
          <a:p>
            <a:pPr>
              <a:buFont typeface="StarSymbol" charset="0"/>
              <a:buNone/>
              <a:defRPr/>
            </a:pPr>
            <a:endParaRPr lang="ja-JP" altLang="en-US" baseline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" name="Group 3"/>
          <p:cNvGrpSpPr>
            <a:grpSpLocks/>
          </p:cNvGrpSpPr>
          <p:nvPr userDrawn="1"/>
        </p:nvGrpSpPr>
        <p:grpSpPr bwMode="auto">
          <a:xfrm>
            <a:off x="10863600" y="483394"/>
            <a:ext cx="414000" cy="560388"/>
            <a:chOff x="5617" y="335"/>
            <a:chExt cx="288" cy="389"/>
          </a:xfrm>
        </p:grpSpPr>
        <p:sp>
          <p:nvSpPr>
            <p:cNvPr id="5" name="Oval 4"/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 charset="0"/>
                <a:buNone/>
                <a:defRPr/>
              </a:pPr>
              <a:endParaRPr lang="ja-JP" altLang="en-US" baseline="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" name="Line 5"/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StarSymbol" charset="0"/>
                <a:buNone/>
                <a:defRPr/>
              </a:pPr>
              <a:endParaRPr lang="ja-JP" altLang="en-US" baseline="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pic>
        <p:nvPicPr>
          <p:cNvPr id="7" name="Picture 7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2200" y="289206"/>
            <a:ext cx="87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49297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033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12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80883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3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504917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5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6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7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8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1075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9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3298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20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342900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21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1111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6086352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0561" y="275071"/>
            <a:ext cx="10972800" cy="1142039"/>
          </a:xfrm>
          <a:prstGeom prst="rect">
            <a:avLst/>
          </a:prstGeom>
        </p:spPr>
        <p:txBody>
          <a:bodyPr lIns="82945" tIns="41473" rIns="82945" bIns="41473"/>
          <a:lstStyle/>
          <a:p>
            <a:r>
              <a:rPr lang="ja-JP" altLang="en-US"/>
              <a:t>マスタ タイトルの書式設定</a:t>
            </a:r>
            <a:endParaRPr 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610561" y="1600009"/>
            <a:ext cx="10972800" cy="4526395"/>
          </a:xfrm>
          <a:prstGeom prst="rect">
            <a:avLst/>
          </a:prstGeom>
        </p:spPr>
        <p:txBody>
          <a:bodyPr lIns="82945" tIns="41473" rIns="82945" bIns="41473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8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6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0000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77" r:id="rId4"/>
    <p:sldLayoutId id="2147483805" r:id="rId5"/>
    <p:sldLayoutId id="2147483807" r:id="rId6"/>
    <p:sldLayoutId id="2147483808" r:id="rId7"/>
    <p:sldLayoutId id="2147483809" r:id="rId8"/>
    <p:sldLayoutId id="2147483810" r:id="rId9"/>
    <p:sldLayoutId id="2147483817" r:id="rId10"/>
    <p:sldLayoutId id="2147483865" r:id="rId11"/>
    <p:sldLayoutId id="2147483912" r:id="rId12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08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3" r:id="rId11"/>
    <p:sldLayoutId id="2147483917" r:id="rId12"/>
    <p:sldLayoutId id="2147483938" r:id="rId13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64999">
              <a:srgbClr val="F0EBD5"/>
            </a:gs>
            <a:gs pos="100000">
              <a:srgbClr val="EEE7D6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83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8" r:id="rId2"/>
    <p:sldLayoutId id="2147483869" r:id="rId3"/>
    <p:sldLayoutId id="2147483878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914" r:id="rId11"/>
  </p:sldLayoutIdLst>
  <p:hf hdr="0" ftr="0" dt="0"/>
  <p:txStyles>
    <p:titleStyle>
      <a:lvl1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+mj-lt"/>
          <a:ea typeface="+mj-ea"/>
          <a:cs typeface="+mj-cs"/>
        </a:defRPr>
      </a:lvl1pPr>
      <a:lvl2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2pPr>
      <a:lvl3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3pPr>
      <a:lvl4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4pPr>
      <a:lvl5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5pPr>
      <a:lvl6pPr marL="1393941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667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3393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8119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90525" indent="-293688" algn="l" defTabSz="414338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kumimoji="1" sz="2900">
          <a:solidFill>
            <a:srgbClr val="FFFFFF"/>
          </a:solidFill>
          <a:latin typeface="+mn-lt"/>
          <a:ea typeface="+mn-ea"/>
          <a:cs typeface="+mn-cs"/>
        </a:defRPr>
      </a:lvl1pPr>
      <a:lvl2pPr marL="782638" indent="-260350" algn="l" defTabSz="414338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kumimoji="1" sz="2500">
          <a:solidFill>
            <a:srgbClr val="FFFFFF"/>
          </a:solidFill>
          <a:latin typeface="+mn-lt"/>
          <a:ea typeface="+mn-ea"/>
        </a:defRPr>
      </a:lvl2pPr>
      <a:lvl3pPr marL="1174750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kumimoji="1" sz="2200">
          <a:solidFill>
            <a:srgbClr val="FFFFFF"/>
          </a:solidFill>
          <a:latin typeface="+mn-lt"/>
          <a:ea typeface="+mn-ea"/>
        </a:defRPr>
      </a:lvl3pPr>
      <a:lvl4pPr marL="1565275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 kumimoji="1">
          <a:solidFill>
            <a:srgbClr val="FFFFFF"/>
          </a:solidFill>
          <a:latin typeface="+mn-lt"/>
          <a:ea typeface="+mn-ea"/>
        </a:defRPr>
      </a:lvl4pPr>
      <a:lvl5pPr marL="1957388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 kumimoji="1">
          <a:solidFill>
            <a:srgbClr val="FFFFFF"/>
          </a:solidFill>
          <a:latin typeface="+mn-lt"/>
          <a:ea typeface="+mn-ea"/>
        </a:defRPr>
      </a:lvl5pPr>
      <a:lvl6pPr marL="2373155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6pPr>
      <a:lvl7pPr marL="2787881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7pPr>
      <a:lvl8pPr marL="3202607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8pPr>
      <a:lvl9pPr marL="3617333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915" r:id="rId11"/>
    <p:sldLayoutId id="2147483821" r:id="rId12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0000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34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  <p:sldLayoutId id="2147483936" r:id="rId18"/>
    <p:sldLayoutId id="2147483937" r:id="rId19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emf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2.tif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1" y="1466790"/>
            <a:ext cx="11887200" cy="13234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ja-JP" sz="4000" b="1" spc="-80" dirty="0">
                <a:solidFill>
                  <a:srgbClr val="002060"/>
                </a:solidFill>
                <a:ea typeface="+mj-ea"/>
                <a:cs typeface="Arial" panose="020B0604020202020204" pitchFamily="34" charset="0"/>
              </a:rPr>
              <a:t>Image Formation of</a:t>
            </a:r>
            <a:br>
              <a:rPr lang="en-US" altLang="ja-JP" sz="4000" b="1" spc="-80" dirty="0">
                <a:solidFill>
                  <a:srgbClr val="002060"/>
                </a:solidFill>
                <a:ea typeface="+mj-ea"/>
                <a:cs typeface="Arial" panose="020B0604020202020204" pitchFamily="34" charset="0"/>
              </a:rPr>
            </a:br>
            <a:r>
              <a:rPr lang="en-US" altLang="ja-JP" sz="4000" b="1" spc="-80" dirty="0">
                <a:solidFill>
                  <a:srgbClr val="002060"/>
                </a:solidFill>
                <a:ea typeface="+mj-ea"/>
                <a:cs typeface="Arial" panose="020B0604020202020204" pitchFamily="34" charset="0"/>
              </a:rPr>
              <a:t>Optical Coherence Tomography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399897" y="4164945"/>
            <a:ext cx="5648450" cy="6869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/>
            </a:pPr>
            <a:r>
              <a:rPr kumimoji="0" lang="en-US" altLang="ja-JP" sz="2400" i="1" dirty="0">
                <a:solidFill>
                  <a:srgbClr val="002060"/>
                </a:solidFill>
                <a:ea typeface="ＭＳ Ｐゴシック" charset="-128"/>
                <a:cs typeface="Arial" panose="020B0604020202020204" pitchFamily="34" charset="0"/>
              </a:rPr>
              <a:t>Computational Optics Group, </a:t>
            </a:r>
            <a:br>
              <a:rPr kumimoji="0" lang="en-US" altLang="ja-JP" sz="2400" i="1" dirty="0">
                <a:solidFill>
                  <a:srgbClr val="002060"/>
                </a:solidFill>
                <a:ea typeface="ＭＳ Ｐゴシック" charset="-128"/>
                <a:cs typeface="Arial" panose="020B0604020202020204" pitchFamily="34" charset="0"/>
              </a:rPr>
            </a:br>
            <a:r>
              <a:rPr kumimoji="0" lang="en-US" altLang="ja-JP" sz="2400" i="1" dirty="0">
                <a:solidFill>
                  <a:srgbClr val="002060"/>
                </a:solidFill>
                <a:ea typeface="ＭＳ Ｐゴシック" charset="-128"/>
                <a:cs typeface="Arial" panose="020B0604020202020204" pitchFamily="34" charset="0"/>
              </a:rPr>
              <a:t>University of Tsukuba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135189" y="3200400"/>
            <a:ext cx="7921625" cy="531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10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/>
            </a:pPr>
            <a:r>
              <a:rPr kumimoji="0" lang="en-US" altLang="ja-JP" sz="2800" dirty="0">
                <a:solidFill>
                  <a:srgbClr val="002060"/>
                </a:solidFill>
                <a:ea typeface="ＭＳ Ｐゴシック" charset="-128"/>
                <a:cs typeface="Arial" panose="020B0604020202020204" pitchFamily="34" charset="0"/>
              </a:rPr>
              <a:t>Yoshiaki YASUNO</a:t>
            </a:r>
          </a:p>
        </p:txBody>
      </p:sp>
      <p:pic>
        <p:nvPicPr>
          <p:cNvPr id="12296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4256025"/>
            <a:ext cx="9636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6607" y="5257800"/>
            <a:ext cx="5410200" cy="1514261"/>
          </a:xfrm>
          <a:prstGeom prst="rect">
            <a:avLst/>
          </a:prstGeom>
          <a:noFill/>
          <a:ln w="66675" cmpd="dbl">
            <a:solidFill>
              <a:srgbClr val="002060"/>
            </a:solidFill>
            <a:round/>
            <a:headEnd/>
            <a:tailEnd/>
          </a:ln>
        </p:spPr>
        <p:txBody>
          <a:bodyPr wrap="square" lIns="182880" tIns="182880" rIns="182880" bIns="182880">
            <a:spAutoFit/>
          </a:bodyPr>
          <a:lstStyle/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/>
            </a:pPr>
            <a:r>
              <a:rPr kumimoji="0" lang="en-US" altLang="ja-JP" sz="2000" dirty="0">
                <a:solidFill>
                  <a:srgbClr val="002060"/>
                </a:solidFill>
                <a:ea typeface="ＭＳ Ｐゴシック" charset="-128"/>
                <a:cs typeface="Arial" panose="020B0604020202020204" pitchFamily="34" charset="0"/>
              </a:rPr>
              <a:t>Disclosure</a:t>
            </a:r>
          </a:p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/>
            </a:pPr>
            <a:r>
              <a:rPr kumimoji="0" lang="en-US" altLang="ja-JP" sz="2000" dirty="0">
                <a:solidFill>
                  <a:srgbClr val="002060"/>
                </a:solidFill>
                <a:ea typeface="ＭＳ Ｐゴシック" charset="-128"/>
                <a:cs typeface="Arial" panose="020B0604020202020204" pitchFamily="34" charset="0"/>
              </a:rPr>
              <a:t>Nikon (F), Yokogawa (F), Topcon (F), </a:t>
            </a:r>
            <a:br>
              <a:rPr kumimoji="0" lang="en-US" altLang="ja-JP" sz="2000" dirty="0">
                <a:solidFill>
                  <a:srgbClr val="002060"/>
                </a:solidFill>
                <a:ea typeface="ＭＳ Ｐゴシック" charset="-128"/>
                <a:cs typeface="Arial" panose="020B0604020202020204" pitchFamily="34" charset="0"/>
              </a:rPr>
            </a:br>
            <a:r>
              <a:rPr kumimoji="0" lang="en-US" altLang="ja-JP" sz="2000" dirty="0">
                <a:solidFill>
                  <a:srgbClr val="002060"/>
                </a:solidFill>
                <a:ea typeface="ＭＳ Ｐゴシック" charset="-128"/>
                <a:cs typeface="Arial" panose="020B0604020202020204" pitchFamily="34" charset="0"/>
              </a:rPr>
              <a:t>Sky Technology (F), Kao (F), </a:t>
            </a:r>
            <a:br>
              <a:rPr kumimoji="0" lang="en-US" altLang="ja-JP" sz="2000" dirty="0">
                <a:solidFill>
                  <a:srgbClr val="002060"/>
                </a:solidFill>
                <a:ea typeface="ＭＳ Ｐゴシック" charset="-128"/>
                <a:cs typeface="Arial" panose="020B0604020202020204" pitchFamily="34" charset="0"/>
              </a:rPr>
            </a:br>
            <a:r>
              <a:rPr kumimoji="0" lang="en-US" altLang="ja-JP" sz="2000" dirty="0" err="1">
                <a:solidFill>
                  <a:srgbClr val="002060"/>
                </a:solidFill>
                <a:ea typeface="ＭＳ Ｐゴシック" charset="-128"/>
                <a:cs typeface="Arial" panose="020B0604020202020204" pitchFamily="34" charset="0"/>
              </a:rPr>
              <a:t>Sigmal</a:t>
            </a:r>
            <a:r>
              <a:rPr kumimoji="0" lang="en-US" altLang="ja-JP" sz="2000" dirty="0">
                <a:solidFill>
                  <a:srgbClr val="002060"/>
                </a:solidFill>
                <a:ea typeface="ＭＳ Ｐゴシック" charset="-128"/>
                <a:cs typeface="Arial" panose="020B0604020202020204" pitchFamily="34" charset="0"/>
              </a:rPr>
              <a:t> LIS (F)</a:t>
            </a:r>
          </a:p>
        </p:txBody>
      </p:sp>
    </p:spTree>
    <p:extLst>
      <p:ext uri="{BB962C8B-B14F-4D97-AF65-F5344CB8AC3E}">
        <p14:creationId xmlns:p14="http://schemas.microsoft.com/office/powerpoint/2010/main" val="55965355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401120" y="1002632"/>
            <a:ext cx="5526720" cy="1388306"/>
            <a:chOff x="1998" y="817"/>
            <a:chExt cx="3838" cy="964"/>
          </a:xfrm>
        </p:grpSpPr>
        <p:sp>
          <p:nvSpPr>
            <p:cNvPr id="93187" name="AutoShape 3"/>
            <p:cNvSpPr>
              <a:spLocks noChangeArrowheads="1"/>
            </p:cNvSpPr>
            <p:nvPr/>
          </p:nvSpPr>
          <p:spPr bwMode="auto">
            <a:xfrm>
              <a:off x="2476" y="1061"/>
              <a:ext cx="1440" cy="720"/>
            </a:xfrm>
            <a:prstGeom prst="roundRect">
              <a:avLst>
                <a:gd name="adj" fmla="val 139"/>
              </a:avLst>
            </a:prstGeom>
            <a:solidFill>
              <a:srgbClr val="355E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cs typeface="Arial" panose="020B0604020202020204" pitchFamily="34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549" y="1129"/>
              <a:ext cx="1296" cy="288"/>
              <a:chOff x="2423" y="1129"/>
              <a:chExt cx="1296" cy="288"/>
            </a:xfrm>
          </p:grpSpPr>
          <p:sp>
            <p:nvSpPr>
              <p:cNvPr id="93189" name="AutoShape 5"/>
              <p:cNvSpPr>
                <a:spLocks noChangeArrowheads="1"/>
              </p:cNvSpPr>
              <p:nvPr/>
            </p:nvSpPr>
            <p:spPr bwMode="auto">
              <a:xfrm>
                <a:off x="2423" y="1129"/>
                <a:ext cx="1296" cy="288"/>
              </a:xfrm>
              <a:prstGeom prst="roundRect">
                <a:avLst>
                  <a:gd name="adj" fmla="val 347"/>
                </a:avLst>
              </a:prstGeom>
              <a:solidFill>
                <a:srgbClr val="00AE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800">
                  <a:cs typeface="Arial" panose="020B0604020202020204" pitchFamily="34" charset="0"/>
                </a:endParaRPr>
              </a:p>
            </p:txBody>
          </p:sp>
          <p:sp>
            <p:nvSpPr>
              <p:cNvPr id="93190" name="Text Box 6"/>
              <p:cNvSpPr txBox="1">
                <a:spLocks noChangeArrowheads="1"/>
              </p:cNvSpPr>
              <p:nvPr/>
            </p:nvSpPr>
            <p:spPr bwMode="auto">
              <a:xfrm>
                <a:off x="2523" y="1177"/>
                <a:ext cx="1108" cy="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tabLst>
                    <a:tab pos="656650" algn="l"/>
                    <a:tab pos="1313299" algn="l"/>
                  </a:tabLst>
                </a:pPr>
                <a:r>
                  <a:rPr lang="en-GB" altLang="ja-JP" sz="2000" dirty="0">
                    <a:solidFill>
                      <a:srgbClr val="FFFFFF"/>
                    </a:solidFill>
                    <a:ea typeface="Arial Unicode MS" pitchFamily="50" charset="-128"/>
                    <a:cs typeface="Arial" panose="020B0604020202020204" pitchFamily="34" charset="0"/>
                  </a:rPr>
                  <a:t>Fourier Trans.</a:t>
                </a: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1998" y="1440"/>
              <a:ext cx="2304" cy="295"/>
              <a:chOff x="1872" y="1440"/>
              <a:chExt cx="2304" cy="295"/>
            </a:xfrm>
          </p:grpSpPr>
          <p:sp>
            <p:nvSpPr>
              <p:cNvPr id="93192" name="Line 8"/>
              <p:cNvSpPr>
                <a:spLocks noChangeShapeType="1"/>
              </p:cNvSpPr>
              <p:nvPr/>
            </p:nvSpPr>
            <p:spPr bwMode="auto">
              <a:xfrm>
                <a:off x="1872" y="1440"/>
                <a:ext cx="576" cy="1"/>
              </a:xfrm>
              <a:prstGeom prst="line">
                <a:avLst/>
              </a:prstGeom>
              <a:noFill/>
              <a:ln w="36720">
                <a:solidFill>
                  <a:srgbClr val="355E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>
                  <a:cs typeface="Arial" panose="020B0604020202020204" pitchFamily="34" charset="0"/>
                </a:endParaRPr>
              </a:p>
            </p:txBody>
          </p:sp>
          <p:grpSp>
            <p:nvGrpSpPr>
              <p:cNvPr id="5" name="Group 9"/>
              <p:cNvGrpSpPr>
                <a:grpSpLocks/>
              </p:cNvGrpSpPr>
              <p:nvPr/>
            </p:nvGrpSpPr>
            <p:grpSpPr bwMode="auto">
              <a:xfrm>
                <a:off x="2467" y="1440"/>
                <a:ext cx="1709" cy="295"/>
                <a:chOff x="2467" y="1440"/>
                <a:chExt cx="1709" cy="295"/>
              </a:xfrm>
            </p:grpSpPr>
            <p:sp>
              <p:nvSpPr>
                <p:cNvPr id="9319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467" y="1479"/>
                  <a:ext cx="1284" cy="2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tabLst>
                      <a:tab pos="656650" algn="l"/>
                      <a:tab pos="1313299" algn="l"/>
                    </a:tabLst>
                  </a:pPr>
                  <a:r>
                    <a:rPr lang="en-GB" altLang="ja-JP" sz="2400" dirty="0">
                      <a:solidFill>
                        <a:srgbClr val="FFFFFF"/>
                      </a:solidFill>
                      <a:ea typeface="Arial Unicode MS" pitchFamily="50" charset="-128"/>
                      <a:cs typeface="Arial" panose="020B0604020202020204" pitchFamily="34" charset="0"/>
                    </a:rPr>
                    <a:t>Spectrometer</a:t>
                  </a:r>
                </a:p>
              </p:txBody>
            </p:sp>
            <p:sp>
              <p:nvSpPr>
                <p:cNvPr id="93195" name="Line 11"/>
                <p:cNvSpPr>
                  <a:spLocks noChangeShapeType="1"/>
                </p:cNvSpPr>
                <p:nvPr/>
              </p:nvSpPr>
              <p:spPr bwMode="auto">
                <a:xfrm>
                  <a:off x="3744" y="1440"/>
                  <a:ext cx="432" cy="1"/>
                </a:xfrm>
                <a:prstGeom prst="line">
                  <a:avLst/>
                </a:prstGeom>
                <a:noFill/>
                <a:ln w="36720">
                  <a:solidFill>
                    <a:srgbClr val="355E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2800"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93196" name="Text Box 12"/>
            <p:cNvSpPr txBox="1">
              <a:spLocks noChangeArrowheads="1"/>
            </p:cNvSpPr>
            <p:nvPr/>
          </p:nvSpPr>
          <p:spPr bwMode="auto">
            <a:xfrm>
              <a:off x="4921" y="817"/>
              <a:ext cx="915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</a:tabLst>
              </a:pPr>
              <a:r>
                <a:rPr lang="en-GB" altLang="ja-JP" sz="2400" dirty="0">
                  <a:solidFill>
                    <a:srgbClr val="002060"/>
                  </a:solidFill>
                  <a:ea typeface="Arial Unicode MS" pitchFamily="50" charset="-128"/>
                  <a:cs typeface="Arial" panose="020B0604020202020204" pitchFamily="34" charset="0"/>
                </a:rPr>
                <a:t>Spectrum</a:t>
              </a:r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7728961" y="1354030"/>
            <a:ext cx="2283840" cy="2619635"/>
            <a:chOff x="4183" y="1061"/>
            <a:chExt cx="1319" cy="1819"/>
          </a:xfrm>
        </p:grpSpPr>
        <p:sp>
          <p:nvSpPr>
            <p:cNvPr id="93198" name="AutoShape 14"/>
            <p:cNvSpPr>
              <a:spLocks noChangeArrowheads="1"/>
            </p:cNvSpPr>
            <p:nvPr/>
          </p:nvSpPr>
          <p:spPr bwMode="auto">
            <a:xfrm>
              <a:off x="4464" y="1061"/>
              <a:ext cx="1038" cy="720"/>
            </a:xfrm>
            <a:prstGeom prst="roundRect">
              <a:avLst>
                <a:gd name="adj" fmla="val 139"/>
              </a:avLst>
            </a:prstGeom>
            <a:solidFill>
              <a:srgbClr val="355E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cs typeface="Arial" panose="020B0604020202020204" pitchFamily="34" charset="0"/>
              </a:endParaRPr>
            </a:p>
          </p:txBody>
        </p:sp>
        <p:sp>
          <p:nvSpPr>
            <p:cNvPr id="93199" name="AutoShape 15"/>
            <p:cNvSpPr>
              <a:spLocks noChangeArrowheads="1"/>
            </p:cNvSpPr>
            <p:nvPr/>
          </p:nvSpPr>
          <p:spPr bwMode="auto">
            <a:xfrm>
              <a:off x="4516" y="1129"/>
              <a:ext cx="936" cy="288"/>
            </a:xfrm>
            <a:prstGeom prst="roundRect">
              <a:avLst>
                <a:gd name="adj" fmla="val 347"/>
              </a:avLst>
            </a:prstGeom>
            <a:solidFill>
              <a:srgbClr val="00AE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cs typeface="Arial" panose="020B0604020202020204" pitchFamily="34" charset="0"/>
              </a:endParaRPr>
            </a:p>
          </p:txBody>
        </p:sp>
        <p:sp>
          <p:nvSpPr>
            <p:cNvPr id="93200" name="Text Box 16"/>
            <p:cNvSpPr txBox="1">
              <a:spLocks noChangeArrowheads="1"/>
            </p:cNvSpPr>
            <p:nvPr/>
          </p:nvSpPr>
          <p:spPr bwMode="auto">
            <a:xfrm>
              <a:off x="4692" y="1126"/>
              <a:ext cx="662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</a:tabLst>
              </a:pPr>
              <a:r>
                <a:rPr lang="en-GB" altLang="ja-JP" sz="2400" dirty="0">
                  <a:solidFill>
                    <a:srgbClr val="FFFFFF"/>
                  </a:solidFill>
                  <a:ea typeface="Arial Unicode MS" pitchFamily="50" charset="-128"/>
                  <a:cs typeface="Arial" panose="020B0604020202020204" pitchFamily="34" charset="0"/>
                </a:rPr>
                <a:t>Intensity</a:t>
              </a:r>
            </a:p>
          </p:txBody>
        </p:sp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4183" y="1433"/>
              <a:ext cx="1027" cy="1447"/>
              <a:chOff x="4183" y="1433"/>
              <a:chExt cx="1027" cy="1447"/>
            </a:xfrm>
          </p:grpSpPr>
          <p:sp>
            <p:nvSpPr>
              <p:cNvPr id="93202" name="Text Box 18"/>
              <p:cNvSpPr txBox="1">
                <a:spLocks noChangeArrowheads="1"/>
              </p:cNvSpPr>
              <p:nvPr/>
            </p:nvSpPr>
            <p:spPr bwMode="auto">
              <a:xfrm>
                <a:off x="4824" y="1497"/>
                <a:ext cx="386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tabLst>
                    <a:tab pos="656650" algn="l"/>
                  </a:tabLst>
                </a:pPr>
                <a:r>
                  <a:rPr lang="en-GB" altLang="ja-JP" sz="2400" dirty="0">
                    <a:solidFill>
                      <a:srgbClr val="FFFFFF"/>
                    </a:solidFill>
                    <a:ea typeface="Arial Unicode MS" pitchFamily="50" charset="-128"/>
                    <a:cs typeface="Arial" panose="020B0604020202020204" pitchFamily="34" charset="0"/>
                  </a:rPr>
                  <a:t>CCD</a:t>
                </a:r>
                <a:endParaRPr lang="ja-JP" altLang="en-GB" sz="2400">
                  <a:solidFill>
                    <a:srgbClr val="FFFFFF"/>
                  </a:solidFill>
                  <a:ea typeface="Arial Unicode MS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3203" name="Line 19"/>
              <p:cNvSpPr>
                <a:spLocks noChangeShapeType="1"/>
              </p:cNvSpPr>
              <p:nvPr/>
            </p:nvSpPr>
            <p:spPr bwMode="auto">
              <a:xfrm>
                <a:off x="4183" y="1433"/>
                <a:ext cx="288" cy="1"/>
              </a:xfrm>
              <a:prstGeom prst="line">
                <a:avLst/>
              </a:prstGeom>
              <a:noFill/>
              <a:ln w="36720">
                <a:solidFill>
                  <a:srgbClr val="355E00"/>
                </a:solidFill>
                <a:round/>
                <a:headEnd type="oval" w="med" len="med"/>
                <a:tailEnd/>
              </a:ln>
            </p:spPr>
            <p:txBody>
              <a:bodyPr/>
              <a:lstStyle/>
              <a:p>
                <a:endParaRPr lang="en-US" sz="2800">
                  <a:cs typeface="Arial" panose="020B0604020202020204" pitchFamily="34" charset="0"/>
                </a:endParaRPr>
              </a:p>
            </p:txBody>
          </p:sp>
          <p:sp>
            <p:nvSpPr>
              <p:cNvPr id="93204" name="Line 20"/>
              <p:cNvSpPr>
                <a:spLocks noChangeShapeType="1"/>
              </p:cNvSpPr>
              <p:nvPr/>
            </p:nvSpPr>
            <p:spPr bwMode="auto">
              <a:xfrm>
                <a:off x="5017" y="1728"/>
                <a:ext cx="1" cy="1152"/>
              </a:xfrm>
              <a:prstGeom prst="line">
                <a:avLst/>
              </a:prstGeom>
              <a:noFill/>
              <a:ln w="36720">
                <a:solidFill>
                  <a:srgbClr val="355E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7667280" y="3962146"/>
            <a:ext cx="2687040" cy="1968687"/>
            <a:chOff x="4051" y="2872"/>
            <a:chExt cx="1866" cy="1367"/>
          </a:xfrm>
        </p:grpSpPr>
        <p:sp>
          <p:nvSpPr>
            <p:cNvPr id="93206" name="Text Box 22"/>
            <p:cNvSpPr txBox="1">
              <a:spLocks noChangeArrowheads="1"/>
            </p:cNvSpPr>
            <p:nvPr/>
          </p:nvSpPr>
          <p:spPr bwMode="auto">
            <a:xfrm>
              <a:off x="4372" y="2872"/>
              <a:ext cx="1545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  <a:tab pos="1313299" algn="l"/>
                  <a:tab pos="1969949" algn="l"/>
                </a:tabLst>
              </a:pPr>
              <a:r>
                <a:rPr lang="en-GB" altLang="ja-JP" sz="2400" dirty="0">
                  <a:solidFill>
                    <a:srgbClr val="002060"/>
                  </a:solidFill>
                  <a:ea typeface="Arial Unicode MS" pitchFamily="50" charset="-128"/>
                  <a:cs typeface="Arial" panose="020B0604020202020204" pitchFamily="34" charset="0"/>
                </a:rPr>
                <a:t>Power spectrum</a:t>
              </a:r>
            </a:p>
          </p:txBody>
        </p: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4051" y="3147"/>
              <a:ext cx="1713" cy="1092"/>
              <a:chOff x="4051" y="3147"/>
              <a:chExt cx="1713" cy="1092"/>
            </a:xfrm>
          </p:grpSpPr>
          <p:pic>
            <p:nvPicPr>
              <p:cNvPr id="93208" name="Picture 2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262" y="3147"/>
                <a:ext cx="1498" cy="847"/>
              </a:xfrm>
              <a:prstGeom prst="rect">
                <a:avLst/>
              </a:prstGeom>
              <a:noFill/>
            </p:spPr>
          </p:pic>
          <p:sp>
            <p:nvSpPr>
              <p:cNvPr id="93209" name="Text Box 25"/>
              <p:cNvSpPr txBox="1">
                <a:spLocks noChangeArrowheads="1"/>
              </p:cNvSpPr>
              <p:nvPr/>
            </p:nvSpPr>
            <p:spPr bwMode="auto">
              <a:xfrm>
                <a:off x="5657" y="3983"/>
                <a:ext cx="107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tabLst>
                    <a:tab pos="656650" algn="l"/>
                  </a:tabLst>
                </a:pPr>
                <a:r>
                  <a:rPr lang="en-GB" altLang="ja-JP" sz="2400" i="1" dirty="0">
                    <a:solidFill>
                      <a:srgbClr val="002060"/>
                    </a:solidFill>
                    <a:ea typeface="Arial Unicode MS" pitchFamily="50" charset="-128"/>
                    <a:cs typeface="Arial" panose="020B0604020202020204" pitchFamily="34" charset="0"/>
                  </a:rPr>
                  <a:t>k</a:t>
                </a:r>
              </a:p>
            </p:txBody>
          </p:sp>
          <p:sp>
            <p:nvSpPr>
              <p:cNvPr id="93210" name="Text Box 26"/>
              <p:cNvSpPr txBox="1">
                <a:spLocks noChangeArrowheads="1"/>
              </p:cNvSpPr>
              <p:nvPr/>
            </p:nvSpPr>
            <p:spPr bwMode="auto">
              <a:xfrm rot="16200000">
                <a:off x="3827" y="3409"/>
                <a:ext cx="662" cy="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GB" altLang="ja-JP" sz="2000" dirty="0">
                    <a:solidFill>
                      <a:srgbClr val="002060"/>
                    </a:solidFill>
                    <a:ea typeface="Arial Unicode MS" pitchFamily="50" charset="-128"/>
                    <a:cs typeface="Arial" panose="020B0604020202020204" pitchFamily="34" charset="0"/>
                  </a:rPr>
                  <a:t>Intensity</a:t>
                </a:r>
              </a:p>
            </p:txBody>
          </p:sp>
        </p:grpSp>
      </p:grpSp>
      <p:grpSp>
        <p:nvGrpSpPr>
          <p:cNvPr id="10" name="Group 27"/>
          <p:cNvGrpSpPr>
            <a:grpSpLocks/>
          </p:cNvGrpSpPr>
          <p:nvPr/>
        </p:nvGrpSpPr>
        <p:grpSpPr bwMode="auto">
          <a:xfrm>
            <a:off x="4607041" y="4661065"/>
            <a:ext cx="2905920" cy="1054191"/>
            <a:chOff x="2015" y="3220"/>
            <a:chExt cx="2018" cy="732"/>
          </a:xfrm>
        </p:grpSpPr>
        <p:sp>
          <p:nvSpPr>
            <p:cNvPr id="93212" name="AutoShape 28"/>
            <p:cNvSpPr>
              <a:spLocks noChangeArrowheads="1"/>
            </p:cNvSpPr>
            <p:nvPr/>
          </p:nvSpPr>
          <p:spPr bwMode="auto">
            <a:xfrm>
              <a:off x="2304" y="3220"/>
              <a:ext cx="1584" cy="720"/>
            </a:xfrm>
            <a:prstGeom prst="roundRect">
              <a:avLst>
                <a:gd name="adj" fmla="val 139"/>
              </a:avLst>
            </a:prstGeom>
            <a:solidFill>
              <a:srgbClr val="FF663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cs typeface="Arial" panose="020B0604020202020204" pitchFamily="34" charset="0"/>
              </a:endParaRPr>
            </a:p>
          </p:txBody>
        </p:sp>
        <p:sp>
          <p:nvSpPr>
            <p:cNvPr id="93213" name="Line 29"/>
            <p:cNvSpPr>
              <a:spLocks noChangeShapeType="1"/>
            </p:cNvSpPr>
            <p:nvPr/>
          </p:nvSpPr>
          <p:spPr bwMode="auto">
            <a:xfrm flipH="1">
              <a:off x="2015" y="3561"/>
              <a:ext cx="2018" cy="1"/>
            </a:xfrm>
            <a:prstGeom prst="line">
              <a:avLst/>
            </a:prstGeom>
            <a:noFill/>
            <a:ln w="36720">
              <a:solidFill>
                <a:srgbClr val="FF6633"/>
              </a:solidFill>
              <a:round/>
              <a:headEnd type="oval" w="med" len="med"/>
              <a:tailEnd type="triangle" w="med" len="med"/>
            </a:ln>
          </p:spPr>
          <p:txBody>
            <a:bodyPr/>
            <a:lstStyle/>
            <a:p>
              <a:endParaRPr lang="en-US" sz="2800">
                <a:cs typeface="Arial" panose="020B0604020202020204" pitchFamily="34" charset="0"/>
              </a:endParaRPr>
            </a:p>
          </p:txBody>
        </p:sp>
        <p:sp>
          <p:nvSpPr>
            <p:cNvPr id="93214" name="AutoShape 30"/>
            <p:cNvSpPr>
              <a:spLocks noChangeArrowheads="1"/>
            </p:cNvSpPr>
            <p:nvPr/>
          </p:nvSpPr>
          <p:spPr bwMode="auto">
            <a:xfrm>
              <a:off x="2412" y="3288"/>
              <a:ext cx="1368" cy="288"/>
            </a:xfrm>
            <a:prstGeom prst="roundRect">
              <a:avLst>
                <a:gd name="adj" fmla="val 34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cs typeface="Arial" panose="020B0604020202020204" pitchFamily="34" charset="0"/>
              </a:endParaRPr>
            </a:p>
          </p:txBody>
        </p:sp>
        <p:sp>
          <p:nvSpPr>
            <p:cNvPr id="93215" name="Text Box 31"/>
            <p:cNvSpPr txBox="1">
              <a:spLocks noChangeArrowheads="1"/>
            </p:cNvSpPr>
            <p:nvPr/>
          </p:nvSpPr>
          <p:spPr bwMode="auto">
            <a:xfrm>
              <a:off x="2520" y="3336"/>
              <a:ext cx="120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GB" altLang="ja-JP" sz="2000" dirty="0" err="1">
                  <a:solidFill>
                    <a:srgbClr val="FFFFFF"/>
                  </a:solidFill>
                  <a:ea typeface="Arial Unicode MS" pitchFamily="50" charset="-128"/>
                  <a:cs typeface="Arial" panose="020B0604020202020204" pitchFamily="34" charset="0"/>
                </a:rPr>
                <a:t>i</a:t>
              </a:r>
              <a:r>
                <a:rPr lang="en-GB" altLang="ja-JP" sz="2000" dirty="0">
                  <a:solidFill>
                    <a:srgbClr val="FFFFFF"/>
                  </a:solidFill>
                  <a:ea typeface="Arial Unicode MS" pitchFamily="50" charset="-128"/>
                  <a:cs typeface="Arial" panose="020B0604020202020204" pitchFamily="34" charset="0"/>
                </a:rPr>
                <a:t>-Fourier Trans.</a:t>
              </a:r>
            </a:p>
          </p:txBody>
        </p:sp>
        <p:sp>
          <p:nvSpPr>
            <p:cNvPr id="93216" name="Text Box 32"/>
            <p:cNvSpPr txBox="1">
              <a:spLocks noChangeArrowheads="1"/>
            </p:cNvSpPr>
            <p:nvPr/>
          </p:nvSpPr>
          <p:spPr bwMode="auto">
            <a:xfrm>
              <a:off x="2900" y="3653"/>
              <a:ext cx="512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  <a:tab pos="1313299" algn="l"/>
                  <a:tab pos="1969949" algn="l"/>
                </a:tabLst>
              </a:pPr>
              <a:r>
                <a:rPr lang="en-GB" altLang="ja-JP" sz="2800" dirty="0">
                  <a:solidFill>
                    <a:srgbClr val="FFFFFF"/>
                  </a:solidFill>
                  <a:ea typeface="Arial Unicode MS" pitchFamily="50" charset="-128"/>
                  <a:cs typeface="Arial" panose="020B0604020202020204" pitchFamily="34" charset="0"/>
                </a:rPr>
                <a:t>DSP</a:t>
              </a: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4815840" y="2729374"/>
            <a:ext cx="2725920" cy="1244291"/>
            <a:chOff x="2160" y="2016"/>
            <a:chExt cx="1893" cy="864"/>
          </a:xfrm>
        </p:grpSpPr>
        <p:sp>
          <p:nvSpPr>
            <p:cNvPr id="93218" name="Freeform 34"/>
            <p:cNvSpPr>
              <a:spLocks/>
            </p:cNvSpPr>
            <p:nvPr/>
          </p:nvSpPr>
          <p:spPr bwMode="auto">
            <a:xfrm>
              <a:off x="3077" y="2016"/>
              <a:ext cx="955" cy="864"/>
            </a:xfrm>
            <a:custGeom>
              <a:avLst/>
              <a:gdLst/>
              <a:ahLst/>
              <a:cxnLst>
                <a:cxn ang="0">
                  <a:pos x="0" y="3810"/>
                </a:cxn>
                <a:cxn ang="0">
                  <a:pos x="209" y="3809"/>
                </a:cxn>
                <a:cxn ang="0">
                  <a:pos x="418" y="3804"/>
                </a:cxn>
                <a:cxn ang="0">
                  <a:pos x="625" y="3793"/>
                </a:cxn>
                <a:cxn ang="0">
                  <a:pos x="832" y="3778"/>
                </a:cxn>
                <a:cxn ang="0">
                  <a:pos x="1037" y="3758"/>
                </a:cxn>
                <a:cxn ang="0">
                  <a:pos x="1239" y="3734"/>
                </a:cxn>
                <a:cxn ang="0">
                  <a:pos x="1438" y="3704"/>
                </a:cxn>
                <a:cxn ang="0">
                  <a:pos x="1634" y="3670"/>
                </a:cxn>
                <a:cxn ang="0">
                  <a:pos x="1825" y="3632"/>
                </a:cxn>
                <a:cxn ang="0">
                  <a:pos x="2013" y="3589"/>
                </a:cxn>
                <a:cxn ang="0">
                  <a:pos x="2195" y="3542"/>
                </a:cxn>
                <a:cxn ang="0">
                  <a:pos x="2372" y="3490"/>
                </a:cxn>
                <a:cxn ang="0">
                  <a:pos x="2543" y="3435"/>
                </a:cxn>
                <a:cxn ang="0">
                  <a:pos x="2707" y="3375"/>
                </a:cxn>
                <a:cxn ang="0">
                  <a:pos x="2865" y="3312"/>
                </a:cxn>
                <a:cxn ang="0">
                  <a:pos x="3016" y="3245"/>
                </a:cxn>
                <a:cxn ang="0">
                  <a:pos x="3159" y="3175"/>
                </a:cxn>
                <a:cxn ang="0">
                  <a:pos x="3295" y="3101"/>
                </a:cxn>
                <a:cxn ang="0">
                  <a:pos x="3422" y="3025"/>
                </a:cxn>
                <a:cxn ang="0">
                  <a:pos x="3541" y="2945"/>
                </a:cxn>
                <a:cxn ang="0">
                  <a:pos x="3650" y="2863"/>
                </a:cxn>
                <a:cxn ang="0">
                  <a:pos x="3751" y="2778"/>
                </a:cxn>
                <a:cxn ang="0">
                  <a:pos x="3842" y="2691"/>
                </a:cxn>
                <a:cxn ang="0">
                  <a:pos x="3923" y="2603"/>
                </a:cxn>
                <a:cxn ang="0">
                  <a:pos x="3995" y="2512"/>
                </a:cxn>
                <a:cxn ang="0">
                  <a:pos x="4057" y="2420"/>
                </a:cxn>
                <a:cxn ang="0">
                  <a:pos x="4108" y="2326"/>
                </a:cxn>
                <a:cxn ang="0">
                  <a:pos x="4149" y="2231"/>
                </a:cxn>
                <a:cxn ang="0">
                  <a:pos x="4180" y="2136"/>
                </a:cxn>
                <a:cxn ang="0">
                  <a:pos x="4200" y="2040"/>
                </a:cxn>
                <a:cxn ang="0">
                  <a:pos x="4209" y="1943"/>
                </a:cxn>
                <a:cxn ang="0">
                  <a:pos x="4208" y="1847"/>
                </a:cxn>
                <a:cxn ang="0">
                  <a:pos x="4196" y="1751"/>
                </a:cxn>
                <a:cxn ang="0">
                  <a:pos x="4174" y="1655"/>
                </a:cxn>
                <a:cxn ang="0">
                  <a:pos x="4141" y="1559"/>
                </a:cxn>
                <a:cxn ang="0">
                  <a:pos x="4098" y="1465"/>
                </a:cxn>
                <a:cxn ang="0">
                  <a:pos x="4045" y="1372"/>
                </a:cxn>
                <a:cxn ang="0">
                  <a:pos x="3981" y="1280"/>
                </a:cxn>
                <a:cxn ang="0">
                  <a:pos x="3908" y="1189"/>
                </a:cxn>
                <a:cxn ang="0">
                  <a:pos x="3824" y="1101"/>
                </a:cxn>
                <a:cxn ang="0">
                  <a:pos x="3731" y="1014"/>
                </a:cxn>
                <a:cxn ang="0">
                  <a:pos x="3629" y="930"/>
                </a:cxn>
                <a:cxn ang="0">
                  <a:pos x="3517" y="849"/>
                </a:cxn>
                <a:cxn ang="0">
                  <a:pos x="3397" y="770"/>
                </a:cxn>
                <a:cxn ang="0">
                  <a:pos x="3268" y="694"/>
                </a:cxn>
                <a:cxn ang="0">
                  <a:pos x="3131" y="621"/>
                </a:cxn>
                <a:cxn ang="0">
                  <a:pos x="2986" y="551"/>
                </a:cxn>
                <a:cxn ang="0">
                  <a:pos x="2834" y="485"/>
                </a:cxn>
                <a:cxn ang="0">
                  <a:pos x="2675" y="422"/>
                </a:cxn>
                <a:cxn ang="0">
                  <a:pos x="2509" y="364"/>
                </a:cxn>
                <a:cxn ang="0">
                  <a:pos x="2336" y="309"/>
                </a:cxn>
                <a:cxn ang="0">
                  <a:pos x="2158" y="258"/>
                </a:cxn>
                <a:cxn ang="0">
                  <a:pos x="1975" y="212"/>
                </a:cxn>
                <a:cxn ang="0">
                  <a:pos x="1787" y="170"/>
                </a:cxn>
                <a:cxn ang="0">
                  <a:pos x="1594" y="132"/>
                </a:cxn>
                <a:cxn ang="0">
                  <a:pos x="1398" y="99"/>
                </a:cxn>
                <a:cxn ang="0">
                  <a:pos x="1198" y="71"/>
                </a:cxn>
                <a:cxn ang="0">
                  <a:pos x="995" y="47"/>
                </a:cxn>
                <a:cxn ang="0">
                  <a:pos x="790" y="28"/>
                </a:cxn>
                <a:cxn ang="0">
                  <a:pos x="583" y="14"/>
                </a:cxn>
                <a:cxn ang="0">
                  <a:pos x="375" y="5"/>
                </a:cxn>
                <a:cxn ang="0">
                  <a:pos x="166" y="0"/>
                </a:cxn>
              </a:cxnLst>
              <a:rect l="0" t="0" r="r" b="b"/>
              <a:pathLst>
                <a:path w="4210" h="3811">
                  <a:moveTo>
                    <a:pt x="0" y="3810"/>
                  </a:moveTo>
                  <a:lnTo>
                    <a:pt x="209" y="3809"/>
                  </a:lnTo>
                  <a:lnTo>
                    <a:pt x="418" y="3804"/>
                  </a:lnTo>
                  <a:lnTo>
                    <a:pt x="625" y="3793"/>
                  </a:lnTo>
                  <a:lnTo>
                    <a:pt x="832" y="3778"/>
                  </a:lnTo>
                  <a:lnTo>
                    <a:pt x="1037" y="3758"/>
                  </a:lnTo>
                  <a:lnTo>
                    <a:pt x="1239" y="3734"/>
                  </a:lnTo>
                  <a:lnTo>
                    <a:pt x="1438" y="3704"/>
                  </a:lnTo>
                  <a:lnTo>
                    <a:pt x="1634" y="3670"/>
                  </a:lnTo>
                  <a:lnTo>
                    <a:pt x="1825" y="3632"/>
                  </a:lnTo>
                  <a:lnTo>
                    <a:pt x="2013" y="3589"/>
                  </a:lnTo>
                  <a:lnTo>
                    <a:pt x="2195" y="3542"/>
                  </a:lnTo>
                  <a:lnTo>
                    <a:pt x="2372" y="3490"/>
                  </a:lnTo>
                  <a:lnTo>
                    <a:pt x="2543" y="3435"/>
                  </a:lnTo>
                  <a:lnTo>
                    <a:pt x="2707" y="3375"/>
                  </a:lnTo>
                  <a:lnTo>
                    <a:pt x="2865" y="3312"/>
                  </a:lnTo>
                  <a:lnTo>
                    <a:pt x="3016" y="3245"/>
                  </a:lnTo>
                  <a:lnTo>
                    <a:pt x="3159" y="3175"/>
                  </a:lnTo>
                  <a:lnTo>
                    <a:pt x="3295" y="3101"/>
                  </a:lnTo>
                  <a:lnTo>
                    <a:pt x="3422" y="3025"/>
                  </a:lnTo>
                  <a:lnTo>
                    <a:pt x="3541" y="2945"/>
                  </a:lnTo>
                  <a:lnTo>
                    <a:pt x="3650" y="2863"/>
                  </a:lnTo>
                  <a:lnTo>
                    <a:pt x="3751" y="2778"/>
                  </a:lnTo>
                  <a:lnTo>
                    <a:pt x="3842" y="2691"/>
                  </a:lnTo>
                  <a:lnTo>
                    <a:pt x="3923" y="2603"/>
                  </a:lnTo>
                  <a:lnTo>
                    <a:pt x="3995" y="2512"/>
                  </a:lnTo>
                  <a:lnTo>
                    <a:pt x="4057" y="2420"/>
                  </a:lnTo>
                  <a:lnTo>
                    <a:pt x="4108" y="2326"/>
                  </a:lnTo>
                  <a:lnTo>
                    <a:pt x="4149" y="2231"/>
                  </a:lnTo>
                  <a:lnTo>
                    <a:pt x="4180" y="2136"/>
                  </a:lnTo>
                  <a:lnTo>
                    <a:pt x="4200" y="2040"/>
                  </a:lnTo>
                  <a:lnTo>
                    <a:pt x="4209" y="1943"/>
                  </a:lnTo>
                  <a:lnTo>
                    <a:pt x="4208" y="1847"/>
                  </a:lnTo>
                  <a:lnTo>
                    <a:pt x="4196" y="1751"/>
                  </a:lnTo>
                  <a:lnTo>
                    <a:pt x="4174" y="1655"/>
                  </a:lnTo>
                  <a:lnTo>
                    <a:pt x="4141" y="1559"/>
                  </a:lnTo>
                  <a:lnTo>
                    <a:pt x="4098" y="1465"/>
                  </a:lnTo>
                  <a:lnTo>
                    <a:pt x="4045" y="1372"/>
                  </a:lnTo>
                  <a:lnTo>
                    <a:pt x="3981" y="1280"/>
                  </a:lnTo>
                  <a:lnTo>
                    <a:pt x="3908" y="1189"/>
                  </a:lnTo>
                  <a:lnTo>
                    <a:pt x="3824" y="1101"/>
                  </a:lnTo>
                  <a:lnTo>
                    <a:pt x="3731" y="1014"/>
                  </a:lnTo>
                  <a:lnTo>
                    <a:pt x="3629" y="930"/>
                  </a:lnTo>
                  <a:lnTo>
                    <a:pt x="3517" y="849"/>
                  </a:lnTo>
                  <a:lnTo>
                    <a:pt x="3397" y="770"/>
                  </a:lnTo>
                  <a:lnTo>
                    <a:pt x="3268" y="694"/>
                  </a:lnTo>
                  <a:lnTo>
                    <a:pt x="3131" y="621"/>
                  </a:lnTo>
                  <a:lnTo>
                    <a:pt x="2986" y="551"/>
                  </a:lnTo>
                  <a:lnTo>
                    <a:pt x="2834" y="485"/>
                  </a:lnTo>
                  <a:lnTo>
                    <a:pt x="2675" y="422"/>
                  </a:lnTo>
                  <a:lnTo>
                    <a:pt x="2509" y="364"/>
                  </a:lnTo>
                  <a:lnTo>
                    <a:pt x="2336" y="309"/>
                  </a:lnTo>
                  <a:lnTo>
                    <a:pt x="2158" y="258"/>
                  </a:lnTo>
                  <a:lnTo>
                    <a:pt x="1975" y="212"/>
                  </a:lnTo>
                  <a:lnTo>
                    <a:pt x="1787" y="170"/>
                  </a:lnTo>
                  <a:lnTo>
                    <a:pt x="1594" y="132"/>
                  </a:lnTo>
                  <a:lnTo>
                    <a:pt x="1398" y="99"/>
                  </a:lnTo>
                  <a:lnTo>
                    <a:pt x="1198" y="71"/>
                  </a:lnTo>
                  <a:lnTo>
                    <a:pt x="995" y="47"/>
                  </a:lnTo>
                  <a:lnTo>
                    <a:pt x="790" y="28"/>
                  </a:lnTo>
                  <a:lnTo>
                    <a:pt x="583" y="14"/>
                  </a:lnTo>
                  <a:lnTo>
                    <a:pt x="375" y="5"/>
                  </a:lnTo>
                  <a:lnTo>
                    <a:pt x="166" y="0"/>
                  </a:lnTo>
                </a:path>
              </a:pathLst>
            </a:custGeom>
            <a:noFill/>
            <a:ln w="36720">
              <a:solidFill>
                <a:srgbClr val="EB613D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 sz="2800">
                <a:cs typeface="Arial" panose="020B0604020202020204" pitchFamily="34" charset="0"/>
              </a:endParaRPr>
            </a:p>
          </p:txBody>
        </p:sp>
        <p:sp>
          <p:nvSpPr>
            <p:cNvPr id="93219" name="Freeform 35"/>
            <p:cNvSpPr>
              <a:spLocks/>
            </p:cNvSpPr>
            <p:nvPr/>
          </p:nvSpPr>
          <p:spPr bwMode="auto">
            <a:xfrm>
              <a:off x="2160" y="2016"/>
              <a:ext cx="1039" cy="864"/>
            </a:xfrm>
            <a:custGeom>
              <a:avLst/>
              <a:gdLst/>
              <a:ahLst/>
              <a:cxnLst>
                <a:cxn ang="0">
                  <a:pos x="4375" y="3"/>
                </a:cxn>
                <a:cxn ang="0">
                  <a:pos x="3961" y="2"/>
                </a:cxn>
                <a:cxn ang="0">
                  <a:pos x="3549" y="19"/>
                </a:cxn>
                <a:cxn ang="0">
                  <a:pos x="3142" y="55"/>
                </a:cxn>
                <a:cxn ang="0">
                  <a:pos x="2746" y="110"/>
                </a:cxn>
                <a:cxn ang="0">
                  <a:pos x="2363" y="183"/>
                </a:cxn>
                <a:cxn ang="0">
                  <a:pos x="1998" y="273"/>
                </a:cxn>
                <a:cxn ang="0">
                  <a:pos x="1654" y="380"/>
                </a:cxn>
                <a:cxn ang="0">
                  <a:pos x="1335" y="502"/>
                </a:cxn>
                <a:cxn ang="0">
                  <a:pos x="1045" y="638"/>
                </a:cxn>
                <a:cxn ang="0">
                  <a:pos x="785" y="787"/>
                </a:cxn>
                <a:cxn ang="0">
                  <a:pos x="559" y="947"/>
                </a:cxn>
                <a:cxn ang="0">
                  <a:pos x="369" y="1117"/>
                </a:cxn>
                <a:cxn ang="0">
                  <a:pos x="217" y="1294"/>
                </a:cxn>
                <a:cxn ang="0">
                  <a:pos x="104" y="1478"/>
                </a:cxn>
                <a:cxn ang="0">
                  <a:pos x="31" y="1666"/>
                </a:cxn>
                <a:cxn ang="0">
                  <a:pos x="0" y="1857"/>
                </a:cxn>
                <a:cxn ang="0">
                  <a:pos x="11" y="2048"/>
                </a:cxn>
                <a:cxn ang="0">
                  <a:pos x="62" y="2238"/>
                </a:cxn>
                <a:cxn ang="0">
                  <a:pos x="155" y="2424"/>
                </a:cxn>
                <a:cxn ang="0">
                  <a:pos x="288" y="2605"/>
                </a:cxn>
                <a:cxn ang="0">
                  <a:pos x="459" y="2779"/>
                </a:cxn>
                <a:cxn ang="0">
                  <a:pos x="667" y="2944"/>
                </a:cxn>
                <a:cxn ang="0">
                  <a:pos x="910" y="3099"/>
                </a:cxn>
                <a:cxn ang="0">
                  <a:pos x="1186" y="3242"/>
                </a:cxn>
                <a:cxn ang="0">
                  <a:pos x="1491" y="3371"/>
                </a:cxn>
                <a:cxn ang="0">
                  <a:pos x="1822" y="3486"/>
                </a:cxn>
                <a:cxn ang="0">
                  <a:pos x="2177" y="3584"/>
                </a:cxn>
                <a:cxn ang="0">
                  <a:pos x="2552" y="3666"/>
                </a:cxn>
                <a:cxn ang="0">
                  <a:pos x="2942" y="3730"/>
                </a:cxn>
                <a:cxn ang="0">
                  <a:pos x="3344" y="3775"/>
                </a:cxn>
                <a:cxn ang="0">
                  <a:pos x="3754" y="3802"/>
                </a:cxn>
                <a:cxn ang="0">
                  <a:pos x="4168" y="3810"/>
                </a:cxn>
              </a:cxnLst>
              <a:rect l="0" t="0" r="r" b="b"/>
              <a:pathLst>
                <a:path w="4583" h="3811">
                  <a:moveTo>
                    <a:pt x="4582" y="12"/>
                  </a:moveTo>
                  <a:lnTo>
                    <a:pt x="4375" y="3"/>
                  </a:lnTo>
                  <a:lnTo>
                    <a:pt x="4168" y="0"/>
                  </a:lnTo>
                  <a:lnTo>
                    <a:pt x="3961" y="2"/>
                  </a:lnTo>
                  <a:lnTo>
                    <a:pt x="3755" y="8"/>
                  </a:lnTo>
                  <a:lnTo>
                    <a:pt x="3549" y="19"/>
                  </a:lnTo>
                  <a:lnTo>
                    <a:pt x="3345" y="34"/>
                  </a:lnTo>
                  <a:lnTo>
                    <a:pt x="3142" y="55"/>
                  </a:lnTo>
                  <a:lnTo>
                    <a:pt x="2942" y="80"/>
                  </a:lnTo>
                  <a:lnTo>
                    <a:pt x="2746" y="110"/>
                  </a:lnTo>
                  <a:lnTo>
                    <a:pt x="2552" y="144"/>
                  </a:lnTo>
                  <a:lnTo>
                    <a:pt x="2363" y="183"/>
                  </a:lnTo>
                  <a:lnTo>
                    <a:pt x="2178" y="226"/>
                  </a:lnTo>
                  <a:lnTo>
                    <a:pt x="1998" y="273"/>
                  </a:lnTo>
                  <a:lnTo>
                    <a:pt x="1823" y="324"/>
                  </a:lnTo>
                  <a:lnTo>
                    <a:pt x="1654" y="380"/>
                  </a:lnTo>
                  <a:lnTo>
                    <a:pt x="1491" y="439"/>
                  </a:lnTo>
                  <a:lnTo>
                    <a:pt x="1335" y="502"/>
                  </a:lnTo>
                  <a:lnTo>
                    <a:pt x="1186" y="568"/>
                  </a:lnTo>
                  <a:lnTo>
                    <a:pt x="1045" y="638"/>
                  </a:lnTo>
                  <a:lnTo>
                    <a:pt x="911" y="711"/>
                  </a:lnTo>
                  <a:lnTo>
                    <a:pt x="785" y="787"/>
                  </a:lnTo>
                  <a:lnTo>
                    <a:pt x="668" y="865"/>
                  </a:lnTo>
                  <a:lnTo>
                    <a:pt x="559" y="947"/>
                  </a:lnTo>
                  <a:lnTo>
                    <a:pt x="459" y="1031"/>
                  </a:lnTo>
                  <a:lnTo>
                    <a:pt x="369" y="1117"/>
                  </a:lnTo>
                  <a:lnTo>
                    <a:pt x="288" y="1205"/>
                  </a:lnTo>
                  <a:lnTo>
                    <a:pt x="217" y="1294"/>
                  </a:lnTo>
                  <a:lnTo>
                    <a:pt x="155" y="1386"/>
                  </a:lnTo>
                  <a:lnTo>
                    <a:pt x="104" y="1478"/>
                  </a:lnTo>
                  <a:lnTo>
                    <a:pt x="63" y="1572"/>
                  </a:lnTo>
                  <a:lnTo>
                    <a:pt x="31" y="1666"/>
                  </a:lnTo>
                  <a:lnTo>
                    <a:pt x="11" y="1762"/>
                  </a:lnTo>
                  <a:lnTo>
                    <a:pt x="0" y="1857"/>
                  </a:lnTo>
                  <a:lnTo>
                    <a:pt x="0" y="1953"/>
                  </a:lnTo>
                  <a:lnTo>
                    <a:pt x="11" y="2048"/>
                  </a:lnTo>
                  <a:lnTo>
                    <a:pt x="31" y="2143"/>
                  </a:lnTo>
                  <a:lnTo>
                    <a:pt x="62" y="2238"/>
                  </a:lnTo>
                  <a:lnTo>
                    <a:pt x="104" y="2331"/>
                  </a:lnTo>
                  <a:lnTo>
                    <a:pt x="155" y="2424"/>
                  </a:lnTo>
                  <a:lnTo>
                    <a:pt x="217" y="2515"/>
                  </a:lnTo>
                  <a:lnTo>
                    <a:pt x="288" y="2605"/>
                  </a:lnTo>
                  <a:lnTo>
                    <a:pt x="369" y="2693"/>
                  </a:lnTo>
                  <a:lnTo>
                    <a:pt x="459" y="2779"/>
                  </a:lnTo>
                  <a:lnTo>
                    <a:pt x="559" y="2863"/>
                  </a:lnTo>
                  <a:lnTo>
                    <a:pt x="667" y="2944"/>
                  </a:lnTo>
                  <a:lnTo>
                    <a:pt x="785" y="3023"/>
                  </a:lnTo>
                  <a:lnTo>
                    <a:pt x="910" y="3099"/>
                  </a:lnTo>
                  <a:lnTo>
                    <a:pt x="1044" y="3172"/>
                  </a:lnTo>
                  <a:lnTo>
                    <a:pt x="1186" y="3242"/>
                  </a:lnTo>
                  <a:lnTo>
                    <a:pt x="1335" y="3308"/>
                  </a:lnTo>
                  <a:lnTo>
                    <a:pt x="1491" y="3371"/>
                  </a:lnTo>
                  <a:lnTo>
                    <a:pt x="1654" y="3430"/>
                  </a:lnTo>
                  <a:lnTo>
                    <a:pt x="1822" y="3486"/>
                  </a:lnTo>
                  <a:lnTo>
                    <a:pt x="1997" y="3537"/>
                  </a:lnTo>
                  <a:lnTo>
                    <a:pt x="2177" y="3584"/>
                  </a:lnTo>
                  <a:lnTo>
                    <a:pt x="2362" y="3627"/>
                  </a:lnTo>
                  <a:lnTo>
                    <a:pt x="2552" y="3666"/>
                  </a:lnTo>
                  <a:lnTo>
                    <a:pt x="2745" y="3700"/>
                  </a:lnTo>
                  <a:lnTo>
                    <a:pt x="2942" y="3730"/>
                  </a:lnTo>
                  <a:lnTo>
                    <a:pt x="3142" y="3755"/>
                  </a:lnTo>
                  <a:lnTo>
                    <a:pt x="3344" y="3775"/>
                  </a:lnTo>
                  <a:lnTo>
                    <a:pt x="3548" y="3791"/>
                  </a:lnTo>
                  <a:lnTo>
                    <a:pt x="3754" y="3802"/>
                  </a:lnTo>
                  <a:lnTo>
                    <a:pt x="3961" y="3808"/>
                  </a:lnTo>
                  <a:lnTo>
                    <a:pt x="4168" y="3810"/>
                  </a:lnTo>
                </a:path>
              </a:pathLst>
            </a:custGeom>
            <a:noFill/>
            <a:ln w="36720">
              <a:solidFill>
                <a:srgbClr val="EB613D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 sz="2800">
                <a:cs typeface="Arial" panose="020B0604020202020204" pitchFamily="34" charset="0"/>
              </a:endParaRPr>
            </a:p>
          </p:txBody>
        </p:sp>
        <p:sp>
          <p:nvSpPr>
            <p:cNvPr id="93220" name="Text Box 36"/>
            <p:cNvSpPr txBox="1">
              <a:spLocks noChangeArrowheads="1"/>
            </p:cNvSpPr>
            <p:nvPr/>
          </p:nvSpPr>
          <p:spPr bwMode="auto">
            <a:xfrm>
              <a:off x="2215" y="2249"/>
              <a:ext cx="1838" cy="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tabLst>
                  <a:tab pos="656650" algn="l"/>
                  <a:tab pos="1313299" algn="l"/>
                  <a:tab pos="1969949" algn="l"/>
                </a:tabLst>
              </a:pPr>
              <a:r>
                <a:rPr lang="en-GB" altLang="ja-JP" sz="2400" dirty="0">
                  <a:solidFill>
                    <a:srgbClr val="EB613D"/>
                  </a:solidFill>
                  <a:ea typeface="Arial Unicode MS" pitchFamily="50" charset="-128"/>
                  <a:cs typeface="Arial" panose="020B0604020202020204" pitchFamily="34" charset="0"/>
                </a:rPr>
                <a:t>Wiener-</a:t>
              </a:r>
              <a:r>
                <a:rPr lang="en-GB" altLang="ja-JP" sz="2400" dirty="0" err="1">
                  <a:solidFill>
                    <a:srgbClr val="EB613D"/>
                  </a:solidFill>
                  <a:ea typeface="Arial Unicode MS" pitchFamily="50" charset="-128"/>
                  <a:cs typeface="Arial" panose="020B0604020202020204" pitchFamily="34" charset="0"/>
                </a:rPr>
                <a:t>Khinchine's</a:t>
              </a:r>
              <a:endParaRPr lang="en-GB" altLang="ja-JP" sz="2400" dirty="0">
                <a:solidFill>
                  <a:srgbClr val="EB613D"/>
                </a:solidFill>
                <a:ea typeface="Arial Unicode MS" pitchFamily="50" charset="-128"/>
                <a:cs typeface="Arial" panose="020B0604020202020204" pitchFamily="34" charset="0"/>
              </a:endParaRPr>
            </a:p>
            <a:p>
              <a:pPr algn="ctr">
                <a:tabLst>
                  <a:tab pos="656650" algn="l"/>
                  <a:tab pos="1313299" algn="l"/>
                  <a:tab pos="1969949" algn="l"/>
                </a:tabLst>
              </a:pPr>
              <a:r>
                <a:rPr lang="en-GB" altLang="ja-JP" sz="2400" dirty="0">
                  <a:solidFill>
                    <a:srgbClr val="EB613D"/>
                  </a:solidFill>
                  <a:ea typeface="Arial Unicode MS" pitchFamily="50" charset="-128"/>
                  <a:cs typeface="Arial" panose="020B0604020202020204" pitchFamily="34" charset="0"/>
                </a:rPr>
                <a:t>Loop</a:t>
              </a:r>
            </a:p>
          </p:txBody>
        </p:sp>
      </p:grpSp>
      <p:pic>
        <p:nvPicPr>
          <p:cNvPr id="93221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8880" y="4355305"/>
            <a:ext cx="2073600" cy="1268773"/>
          </a:xfrm>
          <a:prstGeom prst="rect">
            <a:avLst/>
          </a:prstGeom>
          <a:noFill/>
        </p:spPr>
      </p:pic>
      <p:sp>
        <p:nvSpPr>
          <p:cNvPr id="93222" name="Text Box 38"/>
          <p:cNvSpPr txBox="1">
            <a:spLocks noChangeArrowheads="1"/>
          </p:cNvSpPr>
          <p:nvPr/>
        </p:nvSpPr>
        <p:spPr bwMode="auto">
          <a:xfrm>
            <a:off x="3657601" y="4340679"/>
            <a:ext cx="17953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tabLst>
                <a:tab pos="656650" algn="l"/>
              </a:tabLst>
            </a:pPr>
            <a:r>
              <a:rPr lang="en-GB" altLang="ja-JP" sz="2000" dirty="0">
                <a:solidFill>
                  <a:srgbClr val="FF3300"/>
                </a:solidFill>
                <a:ea typeface="Arial Unicode MS" pitchFamily="50" charset="-128"/>
                <a:cs typeface="Arial" panose="020B0604020202020204" pitchFamily="34" charset="0"/>
              </a:rPr>
              <a:t>Auto correlation</a:t>
            </a:r>
          </a:p>
        </p:txBody>
      </p:sp>
      <p:grpSp>
        <p:nvGrpSpPr>
          <p:cNvPr id="12" name="Group 39"/>
          <p:cNvGrpSpPr>
            <a:grpSpLocks/>
          </p:cNvGrpSpPr>
          <p:nvPr/>
        </p:nvGrpSpPr>
        <p:grpSpPr bwMode="auto">
          <a:xfrm>
            <a:off x="2534880" y="5105629"/>
            <a:ext cx="4285440" cy="1504959"/>
            <a:chOff x="702" y="3666"/>
            <a:chExt cx="2976" cy="1045"/>
          </a:xfrm>
        </p:grpSpPr>
        <p:sp>
          <p:nvSpPr>
            <p:cNvPr id="93224" name="Text Box 40"/>
            <p:cNvSpPr txBox="1">
              <a:spLocks noChangeArrowheads="1"/>
            </p:cNvSpPr>
            <p:nvPr/>
          </p:nvSpPr>
          <p:spPr bwMode="auto">
            <a:xfrm>
              <a:off x="702" y="3666"/>
              <a:ext cx="81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</a:tabLst>
              </a:pPr>
              <a:r>
                <a:rPr lang="en-GB" altLang="ja-JP" sz="2000" dirty="0">
                  <a:solidFill>
                    <a:srgbClr val="FF6600"/>
                  </a:solidFill>
                  <a:ea typeface="Arial Unicode MS" pitchFamily="50" charset="-128"/>
                  <a:cs typeface="Arial" panose="020B0604020202020204" pitchFamily="34" charset="0"/>
                </a:rPr>
                <a:t>Conjugate</a:t>
              </a:r>
            </a:p>
          </p:txBody>
        </p:sp>
        <p:sp>
          <p:nvSpPr>
            <p:cNvPr id="93225" name="Oval 41"/>
            <p:cNvSpPr>
              <a:spLocks noChangeArrowheads="1"/>
            </p:cNvSpPr>
            <p:nvPr/>
          </p:nvSpPr>
          <p:spPr bwMode="auto">
            <a:xfrm>
              <a:off x="1710" y="3820"/>
              <a:ext cx="288" cy="288"/>
            </a:xfrm>
            <a:prstGeom prst="ellipse">
              <a:avLst/>
            </a:prstGeom>
            <a:noFill/>
            <a:ln w="3672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cs typeface="Arial" panose="020B0604020202020204" pitchFamily="34" charset="0"/>
              </a:endParaRPr>
            </a:p>
          </p:txBody>
        </p:sp>
        <p:sp>
          <p:nvSpPr>
            <p:cNvPr id="93226" name="Text Box 42"/>
            <p:cNvSpPr txBox="1">
              <a:spLocks noChangeArrowheads="1"/>
            </p:cNvSpPr>
            <p:nvPr/>
          </p:nvSpPr>
          <p:spPr bwMode="auto">
            <a:xfrm>
              <a:off x="1774" y="4412"/>
              <a:ext cx="1904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GB" altLang="ja-JP" sz="2800" dirty="0">
                  <a:solidFill>
                    <a:srgbClr val="FF6600"/>
                  </a:solidFill>
                  <a:ea typeface="Arial Unicode MS" pitchFamily="50" charset="-128"/>
                  <a:cs typeface="Arial" panose="020B0604020202020204" pitchFamily="34" charset="0"/>
                </a:rPr>
                <a:t>Cross-correlation</a:t>
              </a:r>
            </a:p>
          </p:txBody>
        </p:sp>
        <p:cxnSp>
          <p:nvCxnSpPr>
            <p:cNvPr id="93227" name="AutoShape 43"/>
            <p:cNvCxnSpPr>
              <a:cxnSpLocks noChangeShapeType="1"/>
              <a:stCxn id="93226" idx="1"/>
              <a:endCxn id="93225" idx="2"/>
            </p:cNvCxnSpPr>
            <p:nvPr/>
          </p:nvCxnSpPr>
          <p:spPr bwMode="auto">
            <a:xfrm rot="10800000">
              <a:off x="1710" y="3964"/>
              <a:ext cx="64" cy="598"/>
            </a:xfrm>
            <a:prstGeom prst="bentConnector3">
              <a:avLst>
                <a:gd name="adj1" fmla="val 348047"/>
              </a:avLst>
            </a:prstGeom>
            <a:noFill/>
            <a:ln w="36720">
              <a:solidFill>
                <a:srgbClr val="FF3300"/>
              </a:solidFill>
              <a:miter lim="800000"/>
              <a:headEnd/>
              <a:tailEnd/>
            </a:ln>
          </p:spPr>
        </p:cxnSp>
      </p:grpSp>
      <p:sp>
        <p:nvSpPr>
          <p:cNvPr id="93228" name="Text Box 44"/>
          <p:cNvSpPr txBox="1">
            <a:spLocks noChangeArrowheads="1"/>
          </p:cNvSpPr>
          <p:nvPr/>
        </p:nvSpPr>
        <p:spPr bwMode="auto">
          <a:xfrm>
            <a:off x="6922474" y="6172456"/>
            <a:ext cx="22505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ja-JP" altLang="en-GB" sz="2800" dirty="0">
                <a:solidFill>
                  <a:srgbClr val="FF6600"/>
                </a:solidFill>
                <a:ea typeface="Arial Unicode MS" pitchFamily="50" charset="-128"/>
                <a:cs typeface="Arial" panose="020B0604020202020204" pitchFamily="34" charset="0"/>
              </a:rPr>
              <a:t>＝ </a:t>
            </a:r>
            <a:r>
              <a:rPr lang="en-GB" altLang="ja-JP" sz="2800" dirty="0">
                <a:solidFill>
                  <a:srgbClr val="FF6600"/>
                </a:solidFill>
                <a:ea typeface="Arial Unicode MS" pitchFamily="50" charset="-128"/>
                <a:cs typeface="Arial" panose="020B0604020202020204" pitchFamily="34" charset="0"/>
              </a:rPr>
              <a:t>OCT signal</a:t>
            </a:r>
            <a:endParaRPr lang="ja-JP" altLang="en-GB" sz="2800" dirty="0">
              <a:solidFill>
                <a:srgbClr val="FF6600"/>
              </a:solidFill>
              <a:ea typeface="Arial Unicode MS" pitchFamily="50" charset="-128"/>
              <a:cs typeface="Arial" panose="020B0604020202020204" pitchFamily="34" charset="0"/>
            </a:endParaRPr>
          </a:p>
        </p:txBody>
      </p:sp>
      <p:grpSp>
        <p:nvGrpSpPr>
          <p:cNvPr id="13" name="Group 45"/>
          <p:cNvGrpSpPr>
            <a:grpSpLocks/>
          </p:cNvGrpSpPr>
          <p:nvPr/>
        </p:nvGrpSpPr>
        <p:grpSpPr bwMode="auto">
          <a:xfrm>
            <a:off x="2118720" y="3123976"/>
            <a:ext cx="2485440" cy="2834218"/>
            <a:chOff x="418" y="2293"/>
            <a:chExt cx="1726" cy="1968"/>
          </a:xfrm>
        </p:grpSpPr>
        <p:sp>
          <p:nvSpPr>
            <p:cNvPr id="93230" name="Text Box 46"/>
            <p:cNvSpPr txBox="1">
              <a:spLocks noChangeArrowheads="1"/>
            </p:cNvSpPr>
            <p:nvPr/>
          </p:nvSpPr>
          <p:spPr bwMode="auto">
            <a:xfrm>
              <a:off x="560" y="4047"/>
              <a:ext cx="15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tabLst>
                  <a:tab pos="656650" algn="l"/>
                </a:tabLst>
              </a:pPr>
              <a:r>
                <a:rPr lang="en-GB" altLang="ja-JP" sz="2000" dirty="0">
                  <a:solidFill>
                    <a:srgbClr val="002060"/>
                  </a:solidFill>
                  <a:ea typeface="Arial Unicode MS" pitchFamily="50" charset="-128"/>
                  <a:cs typeface="Arial" panose="020B0604020202020204" pitchFamily="34" charset="0"/>
                </a:rPr>
                <a:t>Correlation distance</a:t>
              </a:r>
            </a:p>
          </p:txBody>
        </p:sp>
        <p:sp>
          <p:nvSpPr>
            <p:cNvPr id="93231" name="Text Box 47"/>
            <p:cNvSpPr txBox="1">
              <a:spLocks noChangeArrowheads="1"/>
            </p:cNvSpPr>
            <p:nvPr/>
          </p:nvSpPr>
          <p:spPr bwMode="auto">
            <a:xfrm rot="16200000">
              <a:off x="89" y="3388"/>
              <a:ext cx="872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en-GB" altLang="ja-JP" sz="2000" dirty="0">
                  <a:solidFill>
                    <a:srgbClr val="002060"/>
                  </a:solidFill>
                  <a:ea typeface="Arial Unicode MS" pitchFamily="50" charset="-128"/>
                  <a:cs typeface="Arial" panose="020B0604020202020204" pitchFamily="34" charset="0"/>
                </a:rPr>
                <a:t>Correlation</a:t>
              </a:r>
            </a:p>
          </p:txBody>
        </p:sp>
        <p:grpSp>
          <p:nvGrpSpPr>
            <p:cNvPr id="14" name="Group 48"/>
            <p:cNvGrpSpPr>
              <a:grpSpLocks/>
            </p:cNvGrpSpPr>
            <p:nvPr/>
          </p:nvGrpSpPr>
          <p:grpSpPr bwMode="auto">
            <a:xfrm>
              <a:off x="640" y="2293"/>
              <a:ext cx="1498" cy="852"/>
              <a:chOff x="640" y="2293"/>
              <a:chExt cx="1498" cy="852"/>
            </a:xfrm>
          </p:grpSpPr>
          <p:sp>
            <p:nvSpPr>
              <p:cNvPr id="93233" name="Line 49"/>
              <p:cNvSpPr>
                <a:spLocks noChangeShapeType="1"/>
              </p:cNvSpPr>
              <p:nvPr/>
            </p:nvSpPr>
            <p:spPr bwMode="auto">
              <a:xfrm>
                <a:off x="1392" y="2293"/>
                <a:ext cx="0" cy="254"/>
              </a:xfrm>
              <a:prstGeom prst="line">
                <a:avLst/>
              </a:prstGeom>
              <a:noFill/>
              <a:ln w="36720">
                <a:solidFill>
                  <a:schemeClr val="accent1"/>
                </a:solidFill>
                <a:round/>
                <a:headEnd type="oval" w="med" len="med"/>
                <a:tailEnd/>
              </a:ln>
            </p:spPr>
            <p:txBody>
              <a:bodyPr/>
              <a:lstStyle/>
              <a:p>
                <a:endParaRPr lang="en-US" sz="2800">
                  <a:cs typeface="Arial" panose="020B0604020202020204" pitchFamily="34" charset="0"/>
                </a:endParaRPr>
              </a:p>
            </p:txBody>
          </p:sp>
          <p:sp>
            <p:nvSpPr>
              <p:cNvPr id="93234" name="Line 50"/>
              <p:cNvSpPr>
                <a:spLocks noChangeShapeType="1"/>
              </p:cNvSpPr>
              <p:nvPr/>
            </p:nvSpPr>
            <p:spPr bwMode="auto">
              <a:xfrm flipH="1">
                <a:off x="1392" y="2822"/>
                <a:ext cx="0" cy="323"/>
              </a:xfrm>
              <a:prstGeom prst="line">
                <a:avLst/>
              </a:prstGeom>
              <a:noFill/>
              <a:ln w="36720">
                <a:solidFill>
                  <a:schemeClr val="accent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cs typeface="Arial" panose="020B0604020202020204" pitchFamily="34" charset="0"/>
                </a:endParaRPr>
              </a:p>
            </p:txBody>
          </p:sp>
          <p:sp>
            <p:nvSpPr>
              <p:cNvPr id="93235" name="Text Box 51"/>
              <p:cNvSpPr txBox="1">
                <a:spLocks noChangeArrowheads="1"/>
              </p:cNvSpPr>
              <p:nvPr/>
            </p:nvSpPr>
            <p:spPr bwMode="auto">
              <a:xfrm>
                <a:off x="640" y="2530"/>
                <a:ext cx="1498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tabLst>
                    <a:tab pos="656650" algn="l"/>
                  </a:tabLst>
                </a:pPr>
                <a:r>
                  <a:rPr lang="en-GB" altLang="ja-JP" sz="2400" dirty="0">
                    <a:solidFill>
                      <a:srgbClr val="002060"/>
                    </a:solidFill>
                    <a:ea typeface="Arial Unicode MS" pitchFamily="50" charset="-128"/>
                    <a:cs typeface="Arial" panose="020B0604020202020204" pitchFamily="34" charset="0"/>
                  </a:rPr>
                  <a:t>Auto correlation</a:t>
                </a:r>
              </a:p>
            </p:txBody>
          </p:sp>
        </p:grpSp>
      </p:grpSp>
      <p:grpSp>
        <p:nvGrpSpPr>
          <p:cNvPr id="15" name="Group 53"/>
          <p:cNvGrpSpPr>
            <a:grpSpLocks/>
          </p:cNvGrpSpPr>
          <p:nvPr/>
        </p:nvGrpSpPr>
        <p:grpSpPr bwMode="auto">
          <a:xfrm>
            <a:off x="2061121" y="685800"/>
            <a:ext cx="2478240" cy="2312882"/>
            <a:chOff x="373" y="597"/>
            <a:chExt cx="1721" cy="1606"/>
          </a:xfrm>
        </p:grpSpPr>
        <p:sp>
          <p:nvSpPr>
            <p:cNvPr id="93238" name="Text Box 54"/>
            <p:cNvSpPr txBox="1">
              <a:spLocks noChangeArrowheads="1"/>
            </p:cNvSpPr>
            <p:nvPr/>
          </p:nvSpPr>
          <p:spPr bwMode="auto">
            <a:xfrm>
              <a:off x="688" y="597"/>
              <a:ext cx="1269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</a:tabLst>
              </a:pPr>
              <a:r>
                <a:rPr lang="en-GB" altLang="ja-JP" sz="2800" dirty="0">
                  <a:solidFill>
                    <a:srgbClr val="002060"/>
                  </a:solidFill>
                  <a:ea typeface="Arial Unicode MS" pitchFamily="50" charset="-128"/>
                  <a:cs typeface="Arial" panose="020B0604020202020204" pitchFamily="34" charset="0"/>
                </a:rPr>
                <a:t>Time signal</a:t>
              </a:r>
            </a:p>
          </p:txBody>
        </p:sp>
        <p:pic>
          <p:nvPicPr>
            <p:cNvPr id="93239" name="Picture 5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7" y="935"/>
              <a:ext cx="1440" cy="1089"/>
            </a:xfrm>
            <a:prstGeom prst="rect">
              <a:avLst/>
            </a:prstGeom>
            <a:noFill/>
          </p:spPr>
        </p:pic>
        <p:sp>
          <p:nvSpPr>
            <p:cNvPr id="93240" name="Text Box 56"/>
            <p:cNvSpPr txBox="1">
              <a:spLocks noChangeArrowheads="1"/>
            </p:cNvSpPr>
            <p:nvPr/>
          </p:nvSpPr>
          <p:spPr bwMode="auto">
            <a:xfrm>
              <a:off x="1058" y="2026"/>
              <a:ext cx="1036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3000"/>
                </a:lnSpc>
                <a:tabLst>
                  <a:tab pos="656650" algn="l"/>
                  <a:tab pos="1313299" algn="l"/>
                </a:tabLst>
              </a:pPr>
              <a:r>
                <a:rPr lang="en-GB" altLang="ja-JP" sz="2000" dirty="0">
                  <a:solidFill>
                    <a:srgbClr val="002060"/>
                  </a:solidFill>
                  <a:ea typeface="Arial Unicode MS" pitchFamily="50" charset="-128"/>
                  <a:cs typeface="Arial" panose="020B0604020202020204" pitchFamily="34" charset="0"/>
                </a:rPr>
                <a:t>Time = depth</a:t>
              </a:r>
            </a:p>
          </p:txBody>
        </p:sp>
        <p:sp>
          <p:nvSpPr>
            <p:cNvPr id="93241" name="Text Box 57"/>
            <p:cNvSpPr txBox="1">
              <a:spLocks noChangeArrowheads="1"/>
            </p:cNvSpPr>
            <p:nvPr/>
          </p:nvSpPr>
          <p:spPr bwMode="auto">
            <a:xfrm>
              <a:off x="780" y="1016"/>
              <a:ext cx="98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</a:tabLst>
              </a:pPr>
              <a:r>
                <a:rPr lang="en-GB" altLang="ja-JP" sz="2400" dirty="0">
                  <a:solidFill>
                    <a:srgbClr val="FF0000"/>
                  </a:solidFill>
                  <a:ea typeface="Arial Unicode MS" pitchFamily="50" charset="-128"/>
                  <a:cs typeface="Arial" panose="020B0604020202020204" pitchFamily="34" charset="0"/>
                </a:rPr>
                <a:t>Reference</a:t>
              </a:r>
            </a:p>
          </p:txBody>
        </p:sp>
        <p:sp>
          <p:nvSpPr>
            <p:cNvPr id="93242" name="Text Box 58"/>
            <p:cNvSpPr txBox="1">
              <a:spLocks noChangeArrowheads="1"/>
            </p:cNvSpPr>
            <p:nvPr/>
          </p:nvSpPr>
          <p:spPr bwMode="auto">
            <a:xfrm>
              <a:off x="1203" y="1369"/>
              <a:ext cx="571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</a:tabLst>
              </a:pPr>
              <a:r>
                <a:rPr lang="en-GB" altLang="ja-JP" sz="2400" dirty="0">
                  <a:solidFill>
                    <a:srgbClr val="FF0000"/>
                  </a:solidFill>
                  <a:ea typeface="Arial Unicode MS" pitchFamily="50" charset="-128"/>
                  <a:cs typeface="Arial" panose="020B0604020202020204" pitchFamily="34" charset="0"/>
                </a:rPr>
                <a:t>Probe</a:t>
              </a:r>
            </a:p>
          </p:txBody>
        </p:sp>
        <p:sp>
          <p:nvSpPr>
            <p:cNvPr id="93243" name="Text Box 59"/>
            <p:cNvSpPr txBox="1">
              <a:spLocks noChangeArrowheads="1"/>
            </p:cNvSpPr>
            <p:nvPr/>
          </p:nvSpPr>
          <p:spPr bwMode="auto">
            <a:xfrm rot="16200000">
              <a:off x="149" y="1218"/>
              <a:ext cx="662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</a:tabLst>
              </a:pPr>
              <a:r>
                <a:rPr lang="en-GB" altLang="ja-JP" sz="2000" dirty="0">
                  <a:solidFill>
                    <a:srgbClr val="002060"/>
                  </a:solidFill>
                  <a:ea typeface="Arial Unicode MS" pitchFamily="50" charset="-128"/>
                  <a:cs typeface="Arial" panose="020B0604020202020204" pitchFamily="34" charset="0"/>
                </a:rPr>
                <a:t>Intensity</a:t>
              </a: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E24EDD-ADE7-4041-AB09-4091950BD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678371" cy="493081"/>
          </a:xfrm>
        </p:spPr>
        <p:txBody>
          <a:bodyPr/>
          <a:lstStyle/>
          <a:p>
            <a:r>
              <a:rPr lang="en-US" dirty="0"/>
              <a:t>Principle of FD-OCT</a:t>
            </a:r>
          </a:p>
        </p:txBody>
      </p:sp>
    </p:spTree>
    <p:extLst>
      <p:ext uri="{BB962C8B-B14F-4D97-AF65-F5344CB8AC3E}">
        <p14:creationId xmlns:p14="http://schemas.microsoft.com/office/powerpoint/2010/main" val="41586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9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3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3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22" grpId="0" autoUpdateAnimBg="0"/>
      <p:bldP spid="9322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0ABEB-078E-4F74-8483-8365CE2BA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620663" cy="493081"/>
          </a:xfrm>
        </p:spPr>
        <p:txBody>
          <a:bodyPr/>
          <a:lstStyle/>
          <a:p>
            <a:r>
              <a:rPr lang="en-US" dirty="0"/>
              <a:t>Resolutions of OCT</a:t>
            </a: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3F78EB22-A1EF-4355-8144-D7F063DFF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43000"/>
            <a:ext cx="255919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800000"/>
                </a:solidFill>
                <a:latin typeface="+mn-lt"/>
              </a:rPr>
              <a:t>Axial resolution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AA1454-6DE3-4F03-9858-F0A62EDEF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69" y="1596088"/>
            <a:ext cx="4080441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2060"/>
                </a:solidFill>
                <a:latin typeface="+mn-lt"/>
              </a:rPr>
              <a:t>= temporal coherence length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CB325A31-0754-441D-90F1-797163989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19" y="3453152"/>
            <a:ext cx="2748345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6600"/>
                </a:solidFill>
                <a:latin typeface="+mn-lt"/>
              </a:rPr>
              <a:t>Lateral resolution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45F4FDBB-3979-41A0-AA65-60C1B17C1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5" y="3927342"/>
            <a:ext cx="1550902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6600"/>
                </a:solidFill>
                <a:latin typeface="+mn-lt"/>
              </a:rPr>
              <a:t>Scanning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9FD240-7F83-4252-AB76-4D0BC304FE5A}"/>
              </a:ext>
            </a:extLst>
          </p:cNvPr>
          <p:cNvGrpSpPr/>
          <p:nvPr/>
        </p:nvGrpSpPr>
        <p:grpSpPr>
          <a:xfrm>
            <a:off x="3836063" y="1431796"/>
            <a:ext cx="4651248" cy="4495800"/>
            <a:chOff x="3505200" y="1786432"/>
            <a:chExt cx="4651248" cy="4495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2DD00C2-B4F4-45B1-8752-00C81B815897}"/>
                </a:ext>
              </a:extLst>
            </p:cNvPr>
            <p:cNvSpPr/>
            <p:nvPr/>
          </p:nvSpPr>
          <p:spPr bwMode="auto">
            <a:xfrm>
              <a:off x="5486400" y="3805732"/>
              <a:ext cx="685800" cy="457200"/>
            </a:xfrm>
            <a:prstGeom prst="ellipse">
              <a:avLst/>
            </a:prstGeom>
            <a:solidFill>
              <a:srgbClr val="FF00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86B66AF8-DC02-4664-A07A-0AE5280E8281}"/>
                </a:ext>
              </a:extLst>
            </p:cNvPr>
            <p:cNvSpPr/>
            <p:nvPr/>
          </p:nvSpPr>
          <p:spPr bwMode="auto">
            <a:xfrm>
              <a:off x="3505200" y="1786432"/>
              <a:ext cx="1981200" cy="4495800"/>
            </a:xfrm>
            <a:prstGeom prst="arc">
              <a:avLst>
                <a:gd name="adj1" fmla="val 16200000"/>
                <a:gd name="adj2" fmla="val 5405991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2E09803-FF3C-4174-A3E1-2A69EA559F70}"/>
                </a:ext>
              </a:extLst>
            </p:cNvPr>
            <p:cNvSpPr/>
            <p:nvPr/>
          </p:nvSpPr>
          <p:spPr bwMode="auto">
            <a:xfrm flipH="1">
              <a:off x="6172200" y="1786432"/>
              <a:ext cx="1984248" cy="4495800"/>
            </a:xfrm>
            <a:prstGeom prst="arc">
              <a:avLst>
                <a:gd name="adj1" fmla="val 16200000"/>
                <a:gd name="adj2" fmla="val 5405991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B7F0D2-4FE0-49A0-90D2-3D683788AF7B}"/>
                  </a:ext>
                </a:extLst>
              </p:cNvPr>
              <p:cNvSpPr txBox="1"/>
              <p:nvPr/>
            </p:nvSpPr>
            <p:spPr>
              <a:xfrm>
                <a:off x="1487556" y="2125399"/>
                <a:ext cx="3103285" cy="774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l-GR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B7F0D2-4FE0-49A0-90D2-3D683788A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56" y="2125399"/>
                <a:ext cx="3103285" cy="774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1643C8-BFA2-41B2-A278-EDF773989175}"/>
                  </a:ext>
                </a:extLst>
              </p:cNvPr>
              <p:cNvSpPr txBox="1"/>
              <p:nvPr/>
            </p:nvSpPr>
            <p:spPr>
              <a:xfrm>
                <a:off x="1422167" y="4417800"/>
                <a:ext cx="379559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  <m:r>
                                <a:rPr lang="en-US" sz="24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𝑁𝐴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1643C8-BFA2-41B2-A278-EDF77398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167" y="4417800"/>
                <a:ext cx="3795591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2">
            <a:extLst>
              <a:ext uri="{FF2B5EF4-FFF2-40B4-BE49-F238E27FC236}">
                <a16:creationId xmlns:a16="http://schemas.microsoft.com/office/drawing/2014/main" id="{78DC0F32-C215-481C-ABDA-EA8B4F266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5" y="5439611"/>
            <a:ext cx="600725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6600"/>
                </a:solidFill>
                <a:latin typeface="+mn-lt"/>
              </a:rPr>
              <a:t>Flood-illumination (spatially incoherent)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090505-A453-4413-864C-A8503AC97CA9}"/>
                  </a:ext>
                </a:extLst>
              </p:cNvPr>
              <p:cNvSpPr txBox="1"/>
              <p:nvPr/>
            </p:nvSpPr>
            <p:spPr>
              <a:xfrm>
                <a:off x="1422167" y="5992634"/>
                <a:ext cx="188885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=0.61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090505-A453-4413-864C-A8503AC9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167" y="5992634"/>
                <a:ext cx="1888850" cy="698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Down 17">
            <a:extLst>
              <a:ext uri="{FF2B5EF4-FFF2-40B4-BE49-F238E27FC236}">
                <a16:creationId xmlns:a16="http://schemas.microsoft.com/office/drawing/2014/main" id="{E6E60CB1-C8C5-459B-9487-5F6FA54DFA9B}"/>
              </a:ext>
            </a:extLst>
          </p:cNvPr>
          <p:cNvSpPr/>
          <p:nvPr/>
        </p:nvSpPr>
        <p:spPr bwMode="auto">
          <a:xfrm>
            <a:off x="6083963" y="2957852"/>
            <a:ext cx="152400" cy="457200"/>
          </a:xfrm>
          <a:prstGeom prst="downArrow">
            <a:avLst/>
          </a:prstGeom>
          <a:solidFill>
            <a:srgbClr val="8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0E8DFB08-7783-4831-AC36-88C9009797E0}"/>
              </a:ext>
            </a:extLst>
          </p:cNvPr>
          <p:cNvSpPr/>
          <p:nvPr/>
        </p:nvSpPr>
        <p:spPr bwMode="auto">
          <a:xfrm rot="10800000">
            <a:off x="6098143" y="3968492"/>
            <a:ext cx="152400" cy="457200"/>
          </a:xfrm>
          <a:prstGeom prst="downArrow">
            <a:avLst/>
          </a:prstGeom>
          <a:solidFill>
            <a:srgbClr val="8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B24AA99C-AC23-43C0-B5CC-A0C2DEEDDA04}"/>
              </a:ext>
            </a:extLst>
          </p:cNvPr>
          <p:cNvSpPr/>
          <p:nvPr/>
        </p:nvSpPr>
        <p:spPr bwMode="auto">
          <a:xfrm rot="5400000">
            <a:off x="6693563" y="3451096"/>
            <a:ext cx="152400" cy="457200"/>
          </a:xfrm>
          <a:prstGeom prst="downArrow">
            <a:avLst/>
          </a:prstGeom>
          <a:solidFill>
            <a:srgbClr val="0066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B98D881-10A2-4C73-9AEE-FA97E8676EEF}"/>
              </a:ext>
            </a:extLst>
          </p:cNvPr>
          <p:cNvSpPr/>
          <p:nvPr/>
        </p:nvSpPr>
        <p:spPr bwMode="auto">
          <a:xfrm rot="16200000">
            <a:off x="5416941" y="3451096"/>
            <a:ext cx="152400" cy="457200"/>
          </a:xfrm>
          <a:prstGeom prst="downArrow">
            <a:avLst/>
          </a:prstGeom>
          <a:solidFill>
            <a:srgbClr val="0066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95224B28-F9E7-4DB8-8FE0-49843177A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940" y="1143000"/>
            <a:ext cx="1605404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Examples</a:t>
            </a:r>
          </a:p>
        </p:txBody>
      </p:sp>
      <p:sp>
        <p:nvSpPr>
          <p:cNvPr id="41" name="Text Box 2">
            <a:extLst>
              <a:ext uri="{FF2B5EF4-FFF2-40B4-BE49-F238E27FC236}">
                <a16:creationId xmlns:a16="http://schemas.microsoft.com/office/drawing/2014/main" id="{0E8F73E9-7A47-4B72-A581-25C77BD40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468" y="1600200"/>
            <a:ext cx="5184909" cy="822420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800000"/>
                </a:solidFill>
                <a:latin typeface="+mn-lt"/>
              </a:rPr>
              <a:t>for </a:t>
            </a:r>
            <a:r>
              <a:rPr lang="el-GR" altLang="ja-JP" sz="240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ja-JP" sz="2400" i="1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>
                <a:solidFill>
                  <a:srgbClr val="800000"/>
                </a:solidFill>
                <a:latin typeface="+mn-lt"/>
              </a:rPr>
              <a:t> = 840 nm, </a:t>
            </a:r>
            <a:r>
              <a:rPr lang="el-GR" altLang="ja-JP" sz="240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Δλ</a:t>
            </a:r>
            <a:r>
              <a:rPr lang="en-US" altLang="ja-JP" sz="240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i="1" dirty="0">
                <a:solidFill>
                  <a:srgbClr val="800000"/>
                </a:solidFill>
                <a:latin typeface="+mj-lt"/>
                <a:cs typeface="Times New Roman" panose="02020603050405020304" pitchFamily="18" charset="0"/>
              </a:rPr>
              <a:t>= </a:t>
            </a:r>
            <a:r>
              <a:rPr lang="en-US" altLang="ja-JP" sz="2400" dirty="0">
                <a:solidFill>
                  <a:srgbClr val="800000"/>
                </a:solidFill>
                <a:latin typeface="+mj-lt"/>
                <a:cs typeface="Times New Roman" panose="02020603050405020304" pitchFamily="18" charset="0"/>
              </a:rPr>
              <a:t>50 nm, </a:t>
            </a:r>
            <a:r>
              <a:rPr lang="en-US" altLang="ja-JP" sz="240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ja-JP" sz="2400" dirty="0">
                <a:solidFill>
                  <a:srgbClr val="800000"/>
                </a:solidFill>
                <a:latin typeface="+mj-lt"/>
                <a:cs typeface="Times New Roman" panose="02020603050405020304" pitchFamily="18" charset="0"/>
              </a:rPr>
              <a:t> = 1.38</a:t>
            </a:r>
          </a:p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ja-JP" sz="2400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400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sz="2400" dirty="0">
                <a:solidFill>
                  <a:srgbClr val="800000"/>
                </a:solidFill>
                <a:latin typeface="+mj-lt"/>
                <a:cs typeface="Times New Roman" panose="02020603050405020304" pitchFamily="18" charset="0"/>
              </a:rPr>
              <a:t> = 4.5 </a:t>
            </a:r>
            <a:r>
              <a:rPr lang="el-GR" altLang="ja-JP" sz="2400" dirty="0">
                <a:solidFill>
                  <a:srgbClr val="800000"/>
                </a:solidFill>
                <a:latin typeface="+mj-lt"/>
                <a:cs typeface="Times New Roman" panose="02020603050405020304" pitchFamily="18" charset="0"/>
              </a:rPr>
              <a:t>μ</a:t>
            </a:r>
            <a:r>
              <a:rPr lang="en-US" altLang="ja-JP" sz="2400" dirty="0">
                <a:solidFill>
                  <a:srgbClr val="800000"/>
                </a:solidFill>
                <a:latin typeface="+mj-lt"/>
                <a:cs typeface="Times New Roman" panose="02020603050405020304" pitchFamily="18" charset="0"/>
              </a:rPr>
              <a:t>m in tissue</a:t>
            </a:r>
            <a:endParaRPr lang="en-US" altLang="ja-JP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7DADD7E9-D4D5-445A-BF39-F78EBA75F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033" y="4249920"/>
            <a:ext cx="1996537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FF0000"/>
                </a:solidFill>
                <a:latin typeface="+mn-lt"/>
              </a:rPr>
              <a:t>Open Issues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DC313A24-52CA-4A2B-A941-2190C7656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426" y="4636680"/>
            <a:ext cx="3831975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x-z</a:t>
            </a:r>
            <a:r>
              <a:rPr lang="en-US" altLang="ja-JP" sz="2400" dirty="0">
                <a:solidFill>
                  <a:srgbClr val="002060"/>
                </a:solidFill>
                <a:latin typeface="+mn-lt"/>
              </a:rPr>
              <a:t> separability assumption</a:t>
            </a:r>
          </a:p>
        </p:txBody>
      </p:sp>
      <p:sp>
        <p:nvSpPr>
          <p:cNvPr id="32" name="Text Box 2">
            <a:extLst>
              <a:ext uri="{FF2B5EF4-FFF2-40B4-BE49-F238E27FC236}">
                <a16:creationId xmlns:a16="http://schemas.microsoft.com/office/drawing/2014/main" id="{E3CE5626-5BF7-4A23-9D38-40C76EF13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426" y="5474508"/>
            <a:ext cx="3214819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2060"/>
                </a:solidFill>
                <a:latin typeface="+mn-lt"/>
              </a:rPr>
              <a:t>Limited depth-of-focus</a:t>
            </a:r>
          </a:p>
        </p:txBody>
      </p:sp>
      <p:sp>
        <p:nvSpPr>
          <p:cNvPr id="34" name="Text Box 2">
            <a:extLst>
              <a:ext uri="{FF2B5EF4-FFF2-40B4-BE49-F238E27FC236}">
                <a16:creationId xmlns:a16="http://schemas.microsoft.com/office/drawing/2014/main" id="{D496F05B-A0E6-4835-B7C5-38750C65D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426" y="5055594"/>
            <a:ext cx="4910796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2060"/>
                </a:solidFill>
                <a:latin typeface="+mn-lt"/>
              </a:rPr>
              <a:t>Speckle-limit of practical resolution</a:t>
            </a:r>
          </a:p>
        </p:txBody>
      </p:sp>
      <p:sp>
        <p:nvSpPr>
          <p:cNvPr id="43" name="Text Box 2">
            <a:extLst>
              <a:ext uri="{FF2B5EF4-FFF2-40B4-BE49-F238E27FC236}">
                <a16:creationId xmlns:a16="http://schemas.microsoft.com/office/drawing/2014/main" id="{E1AADB7D-146F-49B3-9241-DB7A1CCBE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467" y="2419970"/>
            <a:ext cx="4995755" cy="822420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6600"/>
                </a:solidFill>
                <a:latin typeface="+mn-lt"/>
              </a:rPr>
              <a:t>for </a:t>
            </a:r>
            <a:r>
              <a:rPr lang="en-US" altLang="ja-JP" sz="2400" i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dirty="0">
                <a:solidFill>
                  <a:srgbClr val="006600"/>
                </a:solidFill>
                <a:latin typeface="+mn-lt"/>
              </a:rPr>
              <a:t> = 30 mm, </a:t>
            </a:r>
            <a:r>
              <a:rPr lang="en-US" altLang="ja-JP" sz="2400" i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ja-JP" sz="2400" i="1" dirty="0">
                <a:solidFill>
                  <a:srgbClr val="006600"/>
                </a:solidFill>
                <a:latin typeface="+mj-lt"/>
                <a:cs typeface="Times New Roman" panose="02020603050405020304" pitchFamily="18" charset="0"/>
              </a:rPr>
              <a:t>= </a:t>
            </a:r>
            <a:r>
              <a:rPr lang="en-US" altLang="ja-JP" sz="2400" dirty="0">
                <a:solidFill>
                  <a:srgbClr val="006600"/>
                </a:solidFill>
                <a:latin typeface="+mj-lt"/>
                <a:cs typeface="Times New Roman" panose="02020603050405020304" pitchFamily="18" charset="0"/>
              </a:rPr>
              <a:t>2 mm, point scan</a:t>
            </a:r>
          </a:p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ja-JP" sz="2400" dirty="0" err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400" i="1" dirty="0" err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>
                <a:solidFill>
                  <a:srgbClr val="006600"/>
                </a:solidFill>
                <a:latin typeface="+mj-lt"/>
                <a:cs typeface="Times New Roman" panose="02020603050405020304" pitchFamily="18" charset="0"/>
              </a:rPr>
              <a:t> = 16.0 </a:t>
            </a:r>
            <a:r>
              <a:rPr lang="el-GR" altLang="ja-JP" sz="2400" dirty="0">
                <a:solidFill>
                  <a:srgbClr val="006600"/>
                </a:solidFill>
                <a:latin typeface="+mj-lt"/>
                <a:cs typeface="Times New Roman" panose="02020603050405020304" pitchFamily="18" charset="0"/>
              </a:rPr>
              <a:t>μ</a:t>
            </a:r>
            <a:r>
              <a:rPr lang="en-US" altLang="ja-JP" sz="2400" dirty="0">
                <a:solidFill>
                  <a:srgbClr val="006600"/>
                </a:solidFill>
                <a:latin typeface="+mj-lt"/>
                <a:cs typeface="Times New Roman" panose="02020603050405020304" pitchFamily="18" charset="0"/>
              </a:rPr>
              <a:t>m in tissue</a:t>
            </a:r>
            <a:endParaRPr lang="en-US" altLang="ja-JP" sz="24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56B47DF-609D-4663-A1D1-2A1B00F03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343" y="3239740"/>
            <a:ext cx="4437910" cy="822420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6600"/>
                </a:solidFill>
                <a:latin typeface="+mn-lt"/>
              </a:rPr>
              <a:t>for </a:t>
            </a:r>
            <a:r>
              <a:rPr lang="en-US" altLang="ja-JP" sz="2400" i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ja-JP" sz="2400" dirty="0">
                <a:solidFill>
                  <a:srgbClr val="006600"/>
                </a:solidFill>
                <a:latin typeface="+mn-lt"/>
              </a:rPr>
              <a:t> = 0.06, flood-illumination</a:t>
            </a:r>
            <a:endParaRPr lang="en-US" altLang="ja-JP" sz="2400" dirty="0">
              <a:solidFill>
                <a:srgbClr val="006600"/>
              </a:solidFill>
              <a:latin typeface="+mj-lt"/>
              <a:cs typeface="Times New Roman" panose="02020603050405020304" pitchFamily="18" charset="0"/>
            </a:endParaRPr>
          </a:p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ja-JP" sz="2400" dirty="0" err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400" i="1" dirty="0" err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>
                <a:solidFill>
                  <a:srgbClr val="006600"/>
                </a:solidFill>
                <a:latin typeface="+mj-lt"/>
                <a:cs typeface="Times New Roman" panose="02020603050405020304" pitchFamily="18" charset="0"/>
              </a:rPr>
              <a:t> = 8.54 </a:t>
            </a:r>
            <a:r>
              <a:rPr lang="el-GR" altLang="ja-JP" sz="2400" dirty="0">
                <a:solidFill>
                  <a:srgbClr val="006600"/>
                </a:solidFill>
                <a:latin typeface="+mj-lt"/>
                <a:cs typeface="Times New Roman" panose="02020603050405020304" pitchFamily="18" charset="0"/>
              </a:rPr>
              <a:t>μ</a:t>
            </a:r>
            <a:r>
              <a:rPr lang="en-US" altLang="ja-JP" sz="2400" dirty="0">
                <a:solidFill>
                  <a:srgbClr val="006600"/>
                </a:solidFill>
                <a:latin typeface="+mj-lt"/>
                <a:cs typeface="Times New Roman" panose="02020603050405020304" pitchFamily="18" charset="0"/>
              </a:rPr>
              <a:t>m</a:t>
            </a:r>
            <a:endParaRPr lang="en-US" altLang="ja-JP" sz="24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5B56CD-8427-427B-8B3E-6D339BB3BE1E}"/>
              </a:ext>
            </a:extLst>
          </p:cNvPr>
          <p:cNvSpPr/>
          <p:nvPr/>
        </p:nvSpPr>
        <p:spPr bwMode="auto">
          <a:xfrm>
            <a:off x="3412532" y="2629994"/>
            <a:ext cx="742203" cy="35679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E9534F-1D6D-401C-9381-13A5BB5A0327}"/>
              </a:ext>
            </a:extLst>
          </p:cNvPr>
          <p:cNvSpPr/>
          <p:nvPr/>
        </p:nvSpPr>
        <p:spPr bwMode="auto">
          <a:xfrm>
            <a:off x="3412532" y="2130064"/>
            <a:ext cx="742203" cy="43833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C86C3037-8486-4F23-A079-106A3C784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264" y="3048368"/>
            <a:ext cx="2006155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Refractive index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02EE84-5328-48C0-A5E1-E23902E32C9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4902" y="2921261"/>
            <a:ext cx="241052" cy="191342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C3F63D-3EBD-4F15-B831-98F9DC19F89D}"/>
              </a:ext>
            </a:extLst>
          </p:cNvPr>
          <p:cNvSpPr/>
          <p:nvPr/>
        </p:nvSpPr>
        <p:spPr bwMode="auto">
          <a:xfrm>
            <a:off x="2743200" y="4358172"/>
            <a:ext cx="600003" cy="10136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6FD7451B-031F-418A-B969-D620B4A65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807" y="3903085"/>
            <a:ext cx="1565329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Focal length</a:t>
            </a:r>
          </a:p>
        </p:txBody>
      </p:sp>
      <p:sp>
        <p:nvSpPr>
          <p:cNvPr id="27" name="Text Box 2">
            <a:extLst>
              <a:ext uri="{FF2B5EF4-FFF2-40B4-BE49-F238E27FC236}">
                <a16:creationId xmlns:a16="http://schemas.microsoft.com/office/drawing/2014/main" id="{CB144380-891E-4D29-9E04-103AA5D83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5" y="5018667"/>
            <a:ext cx="1507620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Beam width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568B7D2-019D-4798-A1A2-C432EF6FB6BC}"/>
              </a:ext>
            </a:extLst>
          </p:cNvPr>
          <p:cNvCxnSpPr>
            <a:cxnSpLocks/>
          </p:cNvCxnSpPr>
          <p:nvPr/>
        </p:nvCxnSpPr>
        <p:spPr bwMode="auto">
          <a:xfrm flipH="1">
            <a:off x="3140258" y="4259884"/>
            <a:ext cx="202947" cy="202283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4667A5-5EFF-49D1-B8AC-AC0833F703E0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5450" y="5089335"/>
            <a:ext cx="608572" cy="132368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42C190FD-1B5E-4E5F-AD90-E64296242717}"/>
              </a:ext>
            </a:extLst>
          </p:cNvPr>
          <p:cNvSpPr/>
          <p:nvPr/>
        </p:nvSpPr>
        <p:spPr bwMode="auto">
          <a:xfrm>
            <a:off x="4303631" y="4371652"/>
            <a:ext cx="727849" cy="10136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D252D47-DADC-4D30-9E2D-22E283712641}"/>
              </a:ext>
            </a:extLst>
          </p:cNvPr>
          <p:cNvSpPr/>
          <p:nvPr/>
        </p:nvSpPr>
        <p:spPr bwMode="auto">
          <a:xfrm>
            <a:off x="2778272" y="5954274"/>
            <a:ext cx="564931" cy="9037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9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7" grpId="0"/>
      <p:bldP spid="13" grpId="0"/>
      <p:bldP spid="15" grpId="0"/>
      <p:bldP spid="17" grpId="0"/>
      <p:bldP spid="18" grpId="0" animBg="1"/>
      <p:bldP spid="33" grpId="0" animBg="1"/>
      <p:bldP spid="37" grpId="0" animBg="1"/>
      <p:bldP spid="39" grpId="0" animBg="1"/>
      <p:bldP spid="41" grpId="0"/>
      <p:bldP spid="30" grpId="0"/>
      <p:bldP spid="32" grpId="0"/>
      <p:bldP spid="34" grpId="0"/>
      <p:bldP spid="43" grpId="0"/>
      <p:bldP spid="45" grpId="0"/>
      <p:bldP spid="8" grpId="0" animBg="1"/>
      <p:bldP spid="8" grpId="1" animBg="1"/>
      <p:bldP spid="9" grpId="0" animBg="1"/>
      <p:bldP spid="9" grpId="1" animBg="1"/>
      <p:bldP spid="11" grpId="0"/>
      <p:bldP spid="23" grpId="0" animBg="1"/>
      <p:bldP spid="23" grpId="1" animBg="1"/>
      <p:bldP spid="25" grpId="0"/>
      <p:bldP spid="27" grpId="0"/>
      <p:bldP spid="55" grpId="0" animBg="1"/>
      <p:bldP spid="55" grpId="1" animBg="1"/>
      <p:bldP spid="63" grpId="0" animBg="1"/>
      <p:bldP spid="6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75B450-08AB-4412-9FC6-5945C032A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362853" cy="493081"/>
          </a:xfrm>
        </p:spPr>
        <p:txBody>
          <a:bodyPr/>
          <a:lstStyle/>
          <a:p>
            <a:r>
              <a:rPr lang="en-US" dirty="0"/>
              <a:t>Axial-Lateral interaction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6A9EA9-A07E-4209-BE05-3514735C08C3}"/>
              </a:ext>
            </a:extLst>
          </p:cNvPr>
          <p:cNvGrpSpPr/>
          <p:nvPr/>
        </p:nvGrpSpPr>
        <p:grpSpPr>
          <a:xfrm>
            <a:off x="1828800" y="1676400"/>
            <a:ext cx="3124200" cy="3163990"/>
            <a:chOff x="3810000" y="1752600"/>
            <a:chExt cx="3124200" cy="31639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87F3BF-FFA2-4E7D-BD47-41029616D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0" y="1752600"/>
              <a:ext cx="3124200" cy="316399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6C43ED-2E5C-456A-8D73-C7CCEBBA1F8D}"/>
                </a:ext>
              </a:extLst>
            </p:cNvPr>
            <p:cNvSpPr/>
            <p:nvPr/>
          </p:nvSpPr>
          <p:spPr bwMode="auto">
            <a:xfrm>
              <a:off x="6705600" y="1828800"/>
              <a:ext cx="228600" cy="23622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9A3ACD-16B5-4FEA-B715-28D827535481}"/>
              </a:ext>
            </a:extLst>
          </p:cNvPr>
          <p:cNvSpPr txBox="1"/>
          <p:nvPr/>
        </p:nvSpPr>
        <p:spPr>
          <a:xfrm>
            <a:off x="5105400" y="4594169"/>
            <a:ext cx="34201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dirty="0" err="1">
                <a:solidFill>
                  <a:srgbClr val="002060"/>
                </a:solidFill>
                <a:latin typeface="+mj-lt"/>
              </a:rPr>
              <a:t>Villiger</a:t>
            </a:r>
            <a:r>
              <a:rPr lang="en-US" altLang="ja-JP" dirty="0">
                <a:solidFill>
                  <a:srgbClr val="002060"/>
                </a:solidFill>
                <a:latin typeface="+mj-lt"/>
              </a:rPr>
              <a:t>, JOSA A 27, 2216- (2010).</a:t>
            </a:r>
            <a:endParaRPr lang="ja-JP" alt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B2129-8107-4791-B003-554D2D5906CA}"/>
              </a:ext>
            </a:extLst>
          </p:cNvPr>
          <p:cNvSpPr txBox="1"/>
          <p:nvPr/>
        </p:nvSpPr>
        <p:spPr>
          <a:xfrm>
            <a:off x="1905000" y="1296888"/>
            <a:ext cx="9893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dirty="0">
                <a:solidFill>
                  <a:srgbClr val="002060"/>
                </a:solidFill>
                <a:latin typeface="+mj-lt"/>
              </a:rPr>
              <a:t>NA = 0.5</a:t>
            </a:r>
            <a:endParaRPr lang="ja-JP" altLang="en-US" sz="2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5D769-395D-4BD7-9FB7-1BEC89D101EE}"/>
              </a:ext>
            </a:extLst>
          </p:cNvPr>
          <p:cNvSpPr txBox="1"/>
          <p:nvPr/>
        </p:nvSpPr>
        <p:spPr>
          <a:xfrm>
            <a:off x="5334000" y="2743200"/>
            <a:ext cx="390170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400" dirty="0">
                <a:solidFill>
                  <a:srgbClr val="002060"/>
                </a:solidFill>
                <a:latin typeface="+mj-lt"/>
              </a:rPr>
              <a:t>For high NA, the PSF skews</a:t>
            </a:r>
            <a:br>
              <a:rPr lang="en-US" altLang="ja-JP" sz="2400" dirty="0">
                <a:solidFill>
                  <a:srgbClr val="002060"/>
                </a:solidFill>
                <a:latin typeface="+mj-lt"/>
              </a:rPr>
            </a:br>
            <a:r>
              <a:rPr lang="en-US" altLang="ja-JP" sz="2400" dirty="0">
                <a:solidFill>
                  <a:srgbClr val="002060"/>
                </a:solidFill>
                <a:latin typeface="+mj-lt"/>
              </a:rPr>
              <a:t>in axial (z) - lateral (r) space!</a:t>
            </a:r>
            <a:endParaRPr lang="ja-JP" alt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BDD801E-ED5C-400A-8CD8-B634A5BB7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086" y="5227105"/>
            <a:ext cx="7876352" cy="453088"/>
          </a:xfrm>
          <a:prstGeom prst="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chemeClr val="bg1"/>
                </a:solidFill>
                <a:latin typeface="+mn-lt"/>
              </a:rPr>
              <a:t>Axial and lateral PSFs are not separable for high NA!</a:t>
            </a:r>
          </a:p>
        </p:txBody>
      </p:sp>
    </p:spTree>
    <p:extLst>
      <p:ext uri="{BB962C8B-B14F-4D97-AF65-F5344CB8AC3E}">
        <p14:creationId xmlns:p14="http://schemas.microsoft.com/office/powerpoint/2010/main" val="4566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B93451-20AC-460C-BEF9-D7196CC40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54" t="21488" r="24516" b="49652"/>
          <a:stretch/>
        </p:blipFill>
        <p:spPr>
          <a:xfrm>
            <a:off x="8615882" y="-3820"/>
            <a:ext cx="3576115" cy="186675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51E76D-E3A6-4A0A-8BFF-57F2773EB0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2900914" cy="493081"/>
          </a:xfrm>
        </p:spPr>
        <p:txBody>
          <a:bodyPr/>
          <a:lstStyle/>
          <a:p>
            <a:r>
              <a:rPr lang="en-US" dirty="0"/>
              <a:t>Speckle in OCT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307D29EF-27E9-431F-B278-CC8F96860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821471"/>
            <a:ext cx="2782008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Coherent imaging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AD591C-0689-451B-A1A1-ED69B2BCF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822" y="821471"/>
            <a:ext cx="2886203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Inevitable speckle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3D090202-EAE9-4E4C-9391-FDFA38798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9631" y="1977910"/>
            <a:ext cx="4370585" cy="822420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Speckle size = resolution</a:t>
            </a:r>
          </a:p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2060"/>
                </a:solidFill>
                <a:latin typeface="+mn-lt"/>
              </a:rPr>
              <a:t>→</a:t>
            </a: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 limited structural visibility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34ECC0B7-CF40-4617-904E-D9A445528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917" y="3432583"/>
            <a:ext cx="2817274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Speckle reduction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F2E390AC-21BA-4396-8DB5-9A49688B0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23183"/>
            <a:ext cx="1661317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Averaging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9DE858A6-9832-4466-A13C-DE6F43072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592" y="4423183"/>
            <a:ext cx="3689308" cy="822420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Sophisticated statistical</a:t>
            </a:r>
            <a:br>
              <a:rPr lang="en-US" altLang="ja-JP" sz="2400" b="1" dirty="0">
                <a:solidFill>
                  <a:srgbClr val="002060"/>
                </a:solidFill>
                <a:latin typeface="+mn-lt"/>
              </a:rPr>
            </a:b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image processing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2288B88F-63F8-4A43-B334-6333AF6CF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0887" y="3432583"/>
            <a:ext cx="2866968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Exploiting speckle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59589F-CF25-4F3C-8EC0-6C2B495F9921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483250" y="1626234"/>
            <a:ext cx="703351" cy="1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C69167F-E846-4C43-BFBE-5447A255AE9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rot="5400000">
            <a:off x="5256113" y="1853771"/>
            <a:ext cx="632253" cy="252537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580C1BE-58A8-4E0C-B955-CFB6C97F1ACA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 bwMode="auto">
          <a:xfrm rot="16200000" flipH="1">
            <a:off x="7918521" y="1716732"/>
            <a:ext cx="632253" cy="2799447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C5B0092-0917-452D-81E3-BB2090E64575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 bwMode="auto">
          <a:xfrm rot="5400000" flipH="1" flipV="1">
            <a:off x="2491850" y="2605480"/>
            <a:ext cx="537512" cy="3097895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30C7DD5-F94B-4AB9-95F3-AD75ED42BA68}"/>
              </a:ext>
            </a:extLst>
          </p:cNvPr>
          <p:cNvCxnSpPr>
            <a:stCxn id="12" idx="2"/>
            <a:endCxn id="16" idx="0"/>
          </p:cNvCxnSpPr>
          <p:nvPr/>
        </p:nvCxnSpPr>
        <p:spPr bwMode="auto">
          <a:xfrm rot="16200000" flipH="1">
            <a:off x="4280144" y="3915081"/>
            <a:ext cx="537512" cy="478692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548C3C-3235-446B-8DE5-DD77802E9A08}"/>
              </a:ext>
            </a:extLst>
          </p:cNvPr>
          <p:cNvCxnSpPr>
            <a:stCxn id="4" idx="3"/>
            <a:endCxn id="6" idx="1"/>
          </p:cNvCxnSpPr>
          <p:nvPr/>
        </p:nvCxnSpPr>
        <p:spPr bwMode="auto">
          <a:xfrm>
            <a:off x="3696408" y="1048015"/>
            <a:ext cx="1695414" cy="0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F1E16F-DD37-4FE0-B219-4CFDF712551C}"/>
              </a:ext>
            </a:extLst>
          </p:cNvPr>
          <p:cNvSpPr txBox="1"/>
          <p:nvPr/>
        </p:nvSpPr>
        <p:spPr>
          <a:xfrm>
            <a:off x="9067800" y="2554108"/>
            <a:ext cx="27090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E.g., </a:t>
            </a:r>
            <a:r>
              <a:rPr lang="en-US" altLang="ja-JP" sz="1600" dirty="0" err="1">
                <a:solidFill>
                  <a:srgbClr val="002060"/>
                </a:solidFill>
                <a:latin typeface="+mj-lt"/>
              </a:rPr>
              <a:t>Schumitt</a:t>
            </a:r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,</a:t>
            </a:r>
            <a:br>
              <a:rPr lang="en-US" altLang="ja-JP" sz="1600" dirty="0">
                <a:solidFill>
                  <a:srgbClr val="002060"/>
                </a:solidFill>
                <a:latin typeface="+mj-lt"/>
              </a:rPr>
            </a:br>
            <a:r>
              <a:rPr lang="en-US" altLang="ja-JP" sz="1600" i="1" dirty="0">
                <a:solidFill>
                  <a:srgbClr val="002060"/>
                </a:solidFill>
                <a:latin typeface="+mj-lt"/>
              </a:rPr>
              <a:t>J. Biomed. Opt.</a:t>
            </a:r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 4, 95- (1995).</a:t>
            </a:r>
            <a:endParaRPr lang="ja-JP" altLang="en-US" sz="1600" dirty="0">
              <a:solidFill>
                <a:srgbClr val="002060"/>
              </a:solidFill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F882EB-2F52-49AA-9EC9-4FB15F01CD0D}"/>
              </a:ext>
            </a:extLst>
          </p:cNvPr>
          <p:cNvGrpSpPr/>
          <p:nvPr/>
        </p:nvGrpSpPr>
        <p:grpSpPr>
          <a:xfrm>
            <a:off x="59456" y="4850872"/>
            <a:ext cx="2782008" cy="2007128"/>
            <a:chOff x="59456" y="4850872"/>
            <a:chExt cx="2782008" cy="200712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53B3346-EFFD-4BE1-BEF8-6D094514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56" y="4850872"/>
              <a:ext cx="2782008" cy="2007128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6F0788-DAF1-49F9-9905-CD4E10F58462}"/>
                </a:ext>
              </a:extLst>
            </p:cNvPr>
            <p:cNvSpPr txBox="1"/>
            <p:nvPr/>
          </p:nvSpPr>
          <p:spPr>
            <a:xfrm>
              <a:off x="152400" y="4876271"/>
              <a:ext cx="243002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 err="1">
                  <a:solidFill>
                    <a:schemeClr val="bg1"/>
                  </a:solidFill>
                  <a:latin typeface="+mj-lt"/>
                </a:rPr>
                <a:t>Spaide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, Am. J. </a:t>
              </a:r>
              <a:r>
                <a:rPr lang="en-US" altLang="ja-JP" sz="1600" dirty="0" err="1">
                  <a:solidFill>
                    <a:schemeClr val="bg1"/>
                  </a:solidFill>
                  <a:latin typeface="+mj-lt"/>
                </a:rPr>
                <a:t>Ophthalmol</a:t>
              </a:r>
              <a:br>
                <a:rPr lang="en-US" altLang="ja-JP" sz="1600" dirty="0">
                  <a:solidFill>
                    <a:schemeClr val="bg1"/>
                  </a:solidFill>
                  <a:latin typeface="+mj-lt"/>
                </a:rPr>
              </a:br>
              <a:r>
                <a:rPr lang="en-US" altLang="ja-JP" sz="1600" b="1" dirty="0">
                  <a:solidFill>
                    <a:schemeClr val="bg1"/>
                  </a:solidFill>
                  <a:latin typeface="+mj-lt"/>
                </a:rPr>
                <a:t>146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, 496- (2008).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DBF2FB-962F-469D-9909-9A0DA5680BB5}"/>
              </a:ext>
            </a:extLst>
          </p:cNvPr>
          <p:cNvGrpSpPr/>
          <p:nvPr/>
        </p:nvGrpSpPr>
        <p:grpSpPr>
          <a:xfrm>
            <a:off x="2934408" y="5191696"/>
            <a:ext cx="4815272" cy="1662973"/>
            <a:chOff x="2934408" y="5191696"/>
            <a:chExt cx="4815272" cy="166297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80713E1-FE25-4DAF-BA82-D050FB5ED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000"/>
            <a:stretch/>
          </p:blipFill>
          <p:spPr>
            <a:xfrm>
              <a:off x="2934408" y="5191696"/>
              <a:ext cx="2505785" cy="166297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E32377-48D3-4357-AEE0-2B91A8A6B7E5}"/>
                </a:ext>
              </a:extLst>
            </p:cNvPr>
            <p:cNvSpPr txBox="1"/>
            <p:nvPr/>
          </p:nvSpPr>
          <p:spPr>
            <a:xfrm>
              <a:off x="5467004" y="5353281"/>
              <a:ext cx="2282676" cy="147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>
                  <a:solidFill>
                    <a:srgbClr val="002060"/>
                  </a:solidFill>
                  <a:latin typeface="+mj-lt"/>
                </a:rPr>
                <a:t>For example,</a:t>
              </a:r>
              <a:br>
                <a:rPr lang="en-US" altLang="ja-JP" sz="1600" dirty="0">
                  <a:solidFill>
                    <a:srgbClr val="002060"/>
                  </a:solidFill>
                  <a:latin typeface="+mj-lt"/>
                </a:rPr>
              </a:br>
              <a:r>
                <a:rPr lang="en-US" altLang="ja-JP" sz="1600" dirty="0">
                  <a:solidFill>
                    <a:srgbClr val="002060"/>
                  </a:solidFill>
                  <a:latin typeface="+mj-lt"/>
                </a:rPr>
                <a:t>Ralston </a:t>
              </a:r>
              <a:r>
                <a:rPr lang="en-US" altLang="ja-JP" sz="1600" i="1" dirty="0">
                  <a:solidFill>
                    <a:srgbClr val="002060"/>
                  </a:solidFill>
                  <a:latin typeface="+mj-lt"/>
                </a:rPr>
                <a:t>et al. </a:t>
              </a:r>
            </a:p>
            <a:p>
              <a:r>
                <a:rPr lang="en-US" altLang="ja-JP" sz="1600" dirty="0">
                  <a:solidFill>
                    <a:srgbClr val="002060"/>
                  </a:solidFill>
                  <a:latin typeface="+mj-lt"/>
                </a:rPr>
                <a:t>DOI: 10.1007/978-3-319-</a:t>
              </a:r>
              <a:br>
                <a:rPr lang="en-US" altLang="ja-JP" sz="1600" dirty="0">
                  <a:solidFill>
                    <a:srgbClr val="002060"/>
                  </a:solidFill>
                  <a:latin typeface="+mj-lt"/>
                </a:rPr>
              </a:br>
              <a:r>
                <a:rPr lang="en-US" altLang="ja-JP" sz="1600" dirty="0">
                  <a:solidFill>
                    <a:srgbClr val="002060"/>
                  </a:solidFill>
                  <a:latin typeface="+mj-lt"/>
                </a:rPr>
                <a:t>06419-2_14 (2015).</a:t>
              </a:r>
            </a:p>
            <a:p>
              <a:r>
                <a:rPr lang="en-US" altLang="ja-JP" sz="1600" dirty="0">
                  <a:solidFill>
                    <a:srgbClr val="002060"/>
                  </a:solidFill>
                  <a:latin typeface="+mj-lt"/>
                </a:rPr>
                <a:t>Z. Jian, Opt. Lett. </a:t>
              </a:r>
              <a:r>
                <a:rPr lang="en-US" altLang="ja-JP" sz="1600" b="1" dirty="0">
                  <a:solidFill>
                    <a:srgbClr val="002060"/>
                  </a:solidFill>
                  <a:latin typeface="+mj-lt"/>
                </a:rPr>
                <a:t>34</a:t>
              </a:r>
              <a:r>
                <a:rPr lang="en-US" altLang="ja-JP" sz="1600" dirty="0">
                  <a:solidFill>
                    <a:srgbClr val="002060"/>
                  </a:solidFill>
                  <a:latin typeface="+mj-lt"/>
                </a:rPr>
                <a:t>,</a:t>
              </a:r>
              <a:br>
                <a:rPr lang="en-US" altLang="ja-JP" sz="1600" dirty="0">
                  <a:solidFill>
                    <a:srgbClr val="002060"/>
                  </a:solidFill>
                  <a:latin typeface="+mj-lt"/>
                </a:rPr>
              </a:br>
              <a:r>
                <a:rPr lang="en-US" altLang="ja-JP" sz="1600" dirty="0">
                  <a:solidFill>
                    <a:srgbClr val="002060"/>
                  </a:solidFill>
                  <a:latin typeface="+mj-lt"/>
                </a:rPr>
                <a:t>1516- (2009).</a:t>
              </a:r>
              <a:endParaRPr lang="ja-JP" altLang="en-US" sz="1600" dirty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52" name="Text Box 2">
            <a:extLst>
              <a:ext uri="{FF2B5EF4-FFF2-40B4-BE49-F238E27FC236}">
                <a16:creationId xmlns:a16="http://schemas.microsoft.com/office/drawing/2014/main" id="{4CD07FC5-52C0-4DA4-BE7D-D6261B8F4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1413" y="3886200"/>
            <a:ext cx="2187486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OCT angiography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768DF0-4732-4AA9-AA00-6EFEA5B1468D}"/>
              </a:ext>
            </a:extLst>
          </p:cNvPr>
          <p:cNvGrpSpPr/>
          <p:nvPr/>
        </p:nvGrpSpPr>
        <p:grpSpPr>
          <a:xfrm>
            <a:off x="9774841" y="4271703"/>
            <a:ext cx="2411002" cy="2436125"/>
            <a:chOff x="9774841" y="4271703"/>
            <a:chExt cx="2411002" cy="243612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4014478-787A-4DCD-99C0-9EC44E9F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4841" y="4271703"/>
              <a:ext cx="2411002" cy="243612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079DC9-7ABB-4EB0-A74D-2A4D7A8FEF0A}"/>
                </a:ext>
              </a:extLst>
            </p:cNvPr>
            <p:cNvSpPr txBox="1"/>
            <p:nvPr/>
          </p:nvSpPr>
          <p:spPr>
            <a:xfrm>
              <a:off x="9925447" y="6172200"/>
              <a:ext cx="205505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 err="1">
                  <a:solidFill>
                    <a:schemeClr val="bg1"/>
                  </a:solidFill>
                  <a:latin typeface="+mj-lt"/>
                </a:rPr>
                <a:t>Mariampillai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US" altLang="ja-JP" sz="1600" i="1" dirty="0">
                  <a:solidFill>
                    <a:schemeClr val="bg1"/>
                  </a:solidFill>
                  <a:latin typeface="+mj-lt"/>
                </a:rPr>
                <a:t>Opt. Lett.</a:t>
              </a:r>
              <a:br>
                <a:rPr lang="en-US" altLang="ja-JP" sz="1600" i="1" dirty="0">
                  <a:solidFill>
                    <a:schemeClr val="bg1"/>
                  </a:solidFill>
                  <a:latin typeface="+mj-lt"/>
                </a:rPr>
              </a:br>
              <a:r>
                <a:rPr lang="en-US" altLang="ja-JP" sz="1600" b="1" dirty="0">
                  <a:solidFill>
                    <a:schemeClr val="bg1"/>
                  </a:solidFill>
                  <a:latin typeface="+mj-lt"/>
                </a:rPr>
                <a:t>33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, 1530- (2008).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E26C74-08B4-403D-BDF3-3E45C35194C9}"/>
              </a:ext>
            </a:extLst>
          </p:cNvPr>
          <p:cNvGrpSpPr/>
          <p:nvPr/>
        </p:nvGrpSpPr>
        <p:grpSpPr>
          <a:xfrm>
            <a:off x="7772400" y="4271702"/>
            <a:ext cx="1985564" cy="2442907"/>
            <a:chOff x="7772400" y="4271702"/>
            <a:chExt cx="1985564" cy="244290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B33BE9C-5CEC-4EFF-A6B8-06F357BF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1182"/>
            <a:stretch/>
          </p:blipFill>
          <p:spPr>
            <a:xfrm>
              <a:off x="7772400" y="4271702"/>
              <a:ext cx="1985564" cy="244290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91073-94E0-46EC-9897-BBB098BE81EF}"/>
                </a:ext>
              </a:extLst>
            </p:cNvPr>
            <p:cNvSpPr txBox="1"/>
            <p:nvPr/>
          </p:nvSpPr>
          <p:spPr>
            <a:xfrm>
              <a:off x="7872256" y="6179364"/>
              <a:ext cx="146193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Li, </a:t>
              </a:r>
              <a:r>
                <a:rPr lang="en-US" altLang="ja-JP" sz="1600" i="1" dirty="0">
                  <a:solidFill>
                    <a:schemeClr val="bg1"/>
                  </a:solidFill>
                  <a:latin typeface="+mj-lt"/>
                </a:rPr>
                <a:t>Opt. Lett.</a:t>
              </a:r>
              <a:br>
                <a:rPr lang="en-US" altLang="ja-JP" sz="1600" i="1" dirty="0">
                  <a:solidFill>
                    <a:schemeClr val="bg1"/>
                  </a:solidFill>
                  <a:latin typeface="+mj-lt"/>
                </a:rPr>
              </a:br>
              <a:r>
                <a:rPr lang="en-US" altLang="ja-JP" sz="1600" b="1" dirty="0">
                  <a:solidFill>
                    <a:schemeClr val="bg1"/>
                  </a:solidFill>
                  <a:latin typeface="+mj-lt"/>
                </a:rPr>
                <a:t>44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, 787- (2019).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1" name="Text Box 2">
            <a:extLst>
              <a:ext uri="{FF2B5EF4-FFF2-40B4-BE49-F238E27FC236}">
                <a16:creationId xmlns:a16="http://schemas.microsoft.com/office/drawing/2014/main" id="{8EE332DA-2BFD-424D-947C-873EA6298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222" y="3886200"/>
            <a:ext cx="1664715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Elastography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D3D1607-05E8-4DCE-88B9-6B3C622B1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766327"/>
            <a:ext cx="2951927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Incoherent FF-OCT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BAD5A2-280D-478D-8A17-A2827ACB9F5C}"/>
              </a:ext>
            </a:extLst>
          </p:cNvPr>
          <p:cNvCxnSpPr/>
          <p:nvPr/>
        </p:nvCxnSpPr>
        <p:spPr bwMode="auto">
          <a:xfrm>
            <a:off x="1288307" y="1269409"/>
            <a:ext cx="0" cy="458238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7ABA31-25C4-40F9-855E-2C7EBC5D5FE9}"/>
              </a:ext>
            </a:extLst>
          </p:cNvPr>
          <p:cNvGrpSpPr/>
          <p:nvPr/>
        </p:nvGrpSpPr>
        <p:grpSpPr>
          <a:xfrm>
            <a:off x="520165" y="2207678"/>
            <a:ext cx="1781967" cy="1770596"/>
            <a:chOff x="520165" y="2207678"/>
            <a:chExt cx="1781967" cy="17705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DC1A19-6EEF-4741-AA27-9C88AB006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165" y="2207678"/>
              <a:ext cx="1781967" cy="17705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C6F79B-2357-4F25-A436-646FC91003DB}"/>
                </a:ext>
              </a:extLst>
            </p:cNvPr>
            <p:cNvSpPr txBox="1"/>
            <p:nvPr/>
          </p:nvSpPr>
          <p:spPr>
            <a:xfrm>
              <a:off x="609600" y="2234339"/>
              <a:ext cx="101309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No speckle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DE389C-9451-4A08-B725-B921F3F249F6}"/>
                </a:ext>
              </a:extLst>
            </p:cNvPr>
            <p:cNvSpPr txBox="1"/>
            <p:nvPr/>
          </p:nvSpPr>
          <p:spPr>
            <a:xfrm>
              <a:off x="596998" y="3425605"/>
              <a:ext cx="16446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E.g., </a:t>
              </a:r>
              <a:r>
                <a:rPr lang="en-US" altLang="ja-JP" sz="1600" i="1" dirty="0" err="1">
                  <a:solidFill>
                    <a:schemeClr val="bg1"/>
                  </a:solidFill>
                  <a:latin typeface="+mj-lt"/>
                </a:rPr>
                <a:t>Latrive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, BOE</a:t>
              </a:r>
              <a:br>
                <a:rPr lang="en-US" altLang="ja-JP" sz="1600" dirty="0">
                  <a:solidFill>
                    <a:schemeClr val="bg1"/>
                  </a:solidFill>
                  <a:latin typeface="+mj-lt"/>
                </a:rPr>
              </a:b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2, 2897- (2011)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8" name="Text Box 2">
            <a:extLst>
              <a:ext uri="{FF2B5EF4-FFF2-40B4-BE49-F238E27FC236}">
                <a16:creationId xmlns:a16="http://schemas.microsoft.com/office/drawing/2014/main" id="{08AED1B1-AC16-4A5E-8BBA-D1455342F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291" y="4028451"/>
            <a:ext cx="6098621" cy="822420"/>
          </a:xfrm>
          <a:prstGeom prst="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chemeClr val="bg1"/>
                </a:solidFill>
                <a:latin typeface="+mn-lt"/>
              </a:rPr>
              <a:t>Practical resolution cannot be described</a:t>
            </a:r>
          </a:p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chemeClr val="bg1"/>
                </a:solidFill>
                <a:latin typeface="+mn-lt"/>
              </a:rPr>
              <a:t>by standard theory!</a:t>
            </a:r>
          </a:p>
        </p:txBody>
      </p:sp>
    </p:spTree>
    <p:extLst>
      <p:ext uri="{BB962C8B-B14F-4D97-AF65-F5344CB8AC3E}">
        <p14:creationId xmlns:p14="http://schemas.microsoft.com/office/powerpoint/2010/main" val="25138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  <p:bldP spid="18" grpId="0"/>
      <p:bldP spid="9" grpId="0"/>
      <p:bldP spid="52" grpId="0"/>
      <p:bldP spid="61" grpId="0"/>
      <p:bldP spid="5" grpId="0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A0385-1AE5-4EE8-9C15-F7914E982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2631" y="2819400"/>
            <a:ext cx="6446757" cy="726991"/>
          </a:xfrm>
        </p:spPr>
        <p:txBody>
          <a:bodyPr/>
          <a:lstStyle/>
          <a:p>
            <a:r>
              <a:rPr lang="en-US" dirty="0"/>
              <a:t>High-Resolution Imaging</a:t>
            </a:r>
          </a:p>
        </p:txBody>
      </p:sp>
    </p:spTree>
    <p:extLst>
      <p:ext uri="{BB962C8B-B14F-4D97-AF65-F5344CB8AC3E}">
        <p14:creationId xmlns:p14="http://schemas.microsoft.com/office/powerpoint/2010/main" val="502706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407BCF-8816-4705-9809-BFEA02CA7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657805" cy="493081"/>
          </a:xfrm>
        </p:spPr>
        <p:txBody>
          <a:bodyPr/>
          <a:lstStyle/>
          <a:p>
            <a:r>
              <a:rPr lang="en-US" dirty="0"/>
              <a:t>Ultra-high-resolution OCT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FA0EB8D0-6145-486F-B437-C8E747D5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534" y="860848"/>
            <a:ext cx="3703734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C00000"/>
                </a:solidFill>
                <a:latin typeface="+mn-lt"/>
              </a:rPr>
              <a:t>Broad band light source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25D75D5-6236-471C-A7D4-B944C3002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045" y="863537"/>
            <a:ext cx="2721927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6600"/>
                </a:solidFill>
                <a:latin typeface="+mn-lt"/>
              </a:rPr>
              <a:t>Visible Light OCT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7A3258-D50A-49B5-8524-F804637A0687}"/>
                  </a:ext>
                </a:extLst>
              </p:cNvPr>
              <p:cNvSpPr txBox="1"/>
              <p:nvPr/>
            </p:nvSpPr>
            <p:spPr>
              <a:xfrm>
                <a:off x="4468272" y="63594"/>
                <a:ext cx="3103285" cy="774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l-G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7A3258-D50A-49B5-8524-F804637A0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272" y="63594"/>
                <a:ext cx="3103285" cy="774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C6C5FF-3F78-4D38-9CB6-5330EB317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34" y="2512544"/>
            <a:ext cx="1753456" cy="3040039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A2013D3D-B2C6-437C-9C53-01D72508C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34" y="1437520"/>
            <a:ext cx="3191158" cy="1007086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0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~ 1 </a:t>
            </a:r>
            <a:r>
              <a:rPr lang="el-GR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μ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m in tissue</a:t>
            </a:r>
            <a:b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ja-JP" sz="20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KLM </a:t>
            </a:r>
            <a:r>
              <a:rPr lang="en-US" altLang="ja-JP" sz="2000" b="1" dirty="0" err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Ti:Sa</a:t>
            </a:r>
            <a:r>
              <a:rPr lang="en-US" altLang="ja-JP" sz="20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laser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, TD-OCT</a:t>
            </a:r>
            <a:b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350-nm width @ 800 nm</a:t>
            </a:r>
            <a:endParaRPr lang="en-US" altLang="ja-JP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2F623-7871-4C96-9A6D-39390D9F46BD}"/>
              </a:ext>
            </a:extLst>
          </p:cNvPr>
          <p:cNvSpPr txBox="1"/>
          <p:nvPr/>
        </p:nvSpPr>
        <p:spPr>
          <a:xfrm>
            <a:off x="357934" y="5620521"/>
            <a:ext cx="156613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Drexler Opt. Lett.</a:t>
            </a:r>
          </a:p>
          <a:p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24, 1221- (1999).</a:t>
            </a:r>
            <a:endParaRPr lang="ja-JP" altLang="en-US" sz="16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113C8-C6D0-4D0D-BD93-79F5372BE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86" r="16098"/>
          <a:stretch/>
        </p:blipFill>
        <p:spPr>
          <a:xfrm>
            <a:off x="2895601" y="2685204"/>
            <a:ext cx="4114800" cy="2850173"/>
          </a:xfrm>
          <a:prstGeom prst="rect">
            <a:avLst/>
          </a:prstGeom>
        </p:spPr>
      </p:pic>
      <p:sp>
        <p:nvSpPr>
          <p:cNvPr id="14" name="Text Box 2">
            <a:extLst>
              <a:ext uri="{FF2B5EF4-FFF2-40B4-BE49-F238E27FC236}">
                <a16:creationId xmlns:a16="http://schemas.microsoft.com/office/drawing/2014/main" id="{C32D19C2-A2FE-4127-A47D-DE20C2617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134" y="1521487"/>
            <a:ext cx="2961545" cy="1007086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0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~ 2.1 </a:t>
            </a:r>
            <a:r>
              <a:rPr lang="el-GR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μ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m</a:t>
            </a:r>
            <a:b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ja-JP" sz="2000" b="1" dirty="0" err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Ti:Sa</a:t>
            </a:r>
            <a:r>
              <a:rPr lang="en-US" altLang="ja-JP" sz="20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laser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, SD-OCT</a:t>
            </a:r>
            <a:b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144-nm width @ 800 nm</a:t>
            </a:r>
            <a:endParaRPr lang="en-US" altLang="ja-JP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D5365-94F4-43A5-849B-2C98367C8EB9}"/>
              </a:ext>
            </a:extLst>
          </p:cNvPr>
          <p:cNvSpPr txBox="1"/>
          <p:nvPr/>
        </p:nvSpPr>
        <p:spPr>
          <a:xfrm>
            <a:off x="2992408" y="5552583"/>
            <a:ext cx="21763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 err="1">
                <a:solidFill>
                  <a:srgbClr val="002060"/>
                </a:solidFill>
                <a:latin typeface="+mj-lt"/>
              </a:rPr>
              <a:t>Wojtkoski</a:t>
            </a:r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, Opt. Express</a:t>
            </a:r>
            <a:br>
              <a:rPr lang="en-US" altLang="ja-JP" sz="1600" dirty="0">
                <a:solidFill>
                  <a:srgbClr val="002060"/>
                </a:solidFill>
                <a:latin typeface="+mj-lt"/>
              </a:rPr>
            </a:br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12, 2404- (2004).</a:t>
            </a:r>
            <a:endParaRPr lang="ja-JP" altLang="en-US" sz="16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DC074C69-88FB-4630-896D-ECBC431C7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229" y="1343962"/>
            <a:ext cx="3402370" cy="1314862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Northwestern Univ.</a:t>
            </a:r>
            <a:b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0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~ 0.97 </a:t>
            </a:r>
            <a:r>
              <a:rPr lang="el-GR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μ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m in air</a:t>
            </a:r>
            <a:b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ja-JP" sz="20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Super continuum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, SD-OCT</a:t>
            </a:r>
            <a:b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506 - 621 nm</a:t>
            </a:r>
            <a:endParaRPr lang="en-US" altLang="ja-JP" sz="2000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AF5ED5-6C3D-45E0-B978-16D4F3686B3D}"/>
              </a:ext>
            </a:extLst>
          </p:cNvPr>
          <p:cNvGrpSpPr/>
          <p:nvPr/>
        </p:nvGrpSpPr>
        <p:grpSpPr>
          <a:xfrm>
            <a:off x="8663827" y="1989552"/>
            <a:ext cx="3513712" cy="1625622"/>
            <a:chOff x="8684187" y="1989552"/>
            <a:chExt cx="3513712" cy="16256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FEBE50-323D-494C-8037-DA4A447EAF04}"/>
                </a:ext>
              </a:extLst>
            </p:cNvPr>
            <p:cNvGrpSpPr/>
            <p:nvPr/>
          </p:nvGrpSpPr>
          <p:grpSpPr>
            <a:xfrm>
              <a:off x="8684187" y="1989552"/>
              <a:ext cx="3513712" cy="1625622"/>
              <a:chOff x="8684187" y="1989552"/>
              <a:chExt cx="3513712" cy="162562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142C68C-DC22-43EC-BA0D-D4DD3D6DD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84187" y="1989552"/>
                <a:ext cx="3513712" cy="162562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DBCD69-1AEF-4815-A228-6DE425F7E256}"/>
                  </a:ext>
                </a:extLst>
              </p:cNvPr>
              <p:cNvSpPr txBox="1"/>
              <p:nvPr/>
            </p:nvSpPr>
            <p:spPr>
              <a:xfrm>
                <a:off x="8839200" y="3348136"/>
                <a:ext cx="28421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S. Chen, </a:t>
                </a:r>
                <a:r>
                  <a:rPr lang="en-US" altLang="ja-JP" sz="1600" i="1" dirty="0">
                    <a:solidFill>
                      <a:schemeClr val="bg1"/>
                    </a:solidFill>
                    <a:latin typeface="+mj-lt"/>
                  </a:rPr>
                  <a:t>BOE</a:t>
                </a:r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altLang="ja-JP" sz="1600" b="1" dirty="0">
                    <a:solidFill>
                      <a:schemeClr val="bg1"/>
                    </a:solidFill>
                    <a:latin typeface="+mj-lt"/>
                  </a:rPr>
                  <a:t>8</a:t>
                </a:r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, 1416- (2017).</a:t>
                </a:r>
                <a:endParaRPr lang="ja-JP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D3A3F7-15FF-47CA-A62F-C5F9DEADE1BA}"/>
                </a:ext>
              </a:extLst>
            </p:cNvPr>
            <p:cNvSpPr txBox="1"/>
            <p:nvPr/>
          </p:nvSpPr>
          <p:spPr>
            <a:xfrm>
              <a:off x="10842151" y="2025030"/>
              <a:ext cx="127759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i="1" dirty="0">
                  <a:solidFill>
                    <a:schemeClr val="bg1"/>
                  </a:solidFill>
                  <a:latin typeface="+mj-lt"/>
                </a:rPr>
                <a:t>In vivo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 human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6C1931-3197-4084-9980-FAFAD5C3147F}"/>
              </a:ext>
            </a:extLst>
          </p:cNvPr>
          <p:cNvGrpSpPr/>
          <p:nvPr/>
        </p:nvGrpSpPr>
        <p:grpSpPr>
          <a:xfrm>
            <a:off x="7038490" y="3647697"/>
            <a:ext cx="2679020" cy="2480015"/>
            <a:chOff x="7058850" y="3647697"/>
            <a:chExt cx="2679020" cy="24800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C25E62-C389-408A-B340-61FC90016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58850" y="3647697"/>
              <a:ext cx="2679020" cy="24800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E1003C-20F6-41C7-8A80-67F02174D439}"/>
                </a:ext>
              </a:extLst>
            </p:cNvPr>
            <p:cNvSpPr txBox="1"/>
            <p:nvPr/>
          </p:nvSpPr>
          <p:spPr>
            <a:xfrm>
              <a:off x="7759563" y="3647697"/>
              <a:ext cx="127759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i="1" dirty="0">
                  <a:solidFill>
                    <a:schemeClr val="bg1"/>
                  </a:solidFill>
                  <a:latin typeface="+mj-lt"/>
                </a:rPr>
                <a:t>In vivo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 human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3" name="Text Box 2">
            <a:extLst>
              <a:ext uri="{FF2B5EF4-FFF2-40B4-BE49-F238E27FC236}">
                <a16:creationId xmlns:a16="http://schemas.microsoft.com/office/drawing/2014/main" id="{C76087B7-B781-49B4-BE95-64DBEA94E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5548" y="4591445"/>
            <a:ext cx="2347594" cy="1622639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0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&lt; 2 </a:t>
            </a:r>
            <a:r>
              <a:rPr lang="el-GR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μ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m in air</a:t>
            </a:r>
            <a:b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ja-JP" sz="20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Super continuum</a:t>
            </a: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,</a:t>
            </a:r>
            <a:b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SD-OCT</a:t>
            </a:r>
            <a:b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100-nm width</a:t>
            </a:r>
            <a:b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ja-JP" sz="2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     @ 575 nm</a:t>
            </a:r>
            <a:endParaRPr lang="en-US" altLang="ja-JP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574E4-F42B-4166-8749-F7B2C1E6C788}"/>
              </a:ext>
            </a:extLst>
          </p:cNvPr>
          <p:cNvSpPr txBox="1"/>
          <p:nvPr/>
        </p:nvSpPr>
        <p:spPr>
          <a:xfrm>
            <a:off x="9220200" y="4082740"/>
            <a:ext cx="28044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b="1" dirty="0">
                <a:solidFill>
                  <a:srgbClr val="002060"/>
                </a:solidFill>
                <a:latin typeface="+mj-lt"/>
              </a:rPr>
              <a:t>UC Davis</a:t>
            </a:r>
          </a:p>
          <a:p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SP. Chon, </a:t>
            </a:r>
            <a:r>
              <a:rPr lang="en-US" altLang="ja-JP" sz="1600" i="1" dirty="0">
                <a:solidFill>
                  <a:srgbClr val="002060"/>
                </a:solidFill>
                <a:latin typeface="+mj-lt"/>
              </a:rPr>
              <a:t>BOE</a:t>
            </a:r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ja-JP" sz="1600" b="1" dirty="0">
                <a:solidFill>
                  <a:srgbClr val="002060"/>
                </a:solidFill>
                <a:latin typeface="+mj-lt"/>
              </a:rPr>
              <a:t>8</a:t>
            </a:r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, 323- (2017).</a:t>
            </a:r>
            <a:endParaRPr lang="ja-JP" altLang="en-US" sz="16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361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6" grpId="0"/>
      <p:bldP spid="19" grpId="0"/>
      <p:bldP spid="23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4EBF94-4949-4BD9-9A32-99586CFF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776" y="1676400"/>
            <a:ext cx="3600236" cy="160251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B8C24-6053-487C-A7EB-FA83B9AC6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634309" cy="493081"/>
          </a:xfrm>
        </p:spPr>
        <p:txBody>
          <a:bodyPr/>
          <a:lstStyle/>
          <a:p>
            <a:r>
              <a:rPr lang="en-US" dirty="0"/>
              <a:t>High lateral resolution and long DOF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1630821-D05D-4FC3-AC7D-00B70D656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581" y="574449"/>
            <a:ext cx="5821302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Computational/holographic refocusing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E946BF65-EB12-4CB4-93A4-C4F624A73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74449"/>
            <a:ext cx="3501756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High-order aberrations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4CB284B9-291A-49D4-8647-34F8250F7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281891"/>
            <a:ext cx="3828769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b="1" dirty="0">
                <a:solidFill>
                  <a:srgbClr val="002060"/>
                </a:solidFill>
                <a:latin typeface="+mn-lt"/>
              </a:rPr>
              <a:t>Forward-model based method</a:t>
            </a: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DA4BBD83-3F14-447A-B7ED-47211C779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228" y="1281891"/>
            <a:ext cx="2530336" cy="699309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b="1" dirty="0">
                <a:solidFill>
                  <a:srgbClr val="002060"/>
                </a:solidFill>
                <a:latin typeface="+mn-lt"/>
              </a:rPr>
              <a:t>ISAM</a:t>
            </a:r>
          </a:p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b="1" dirty="0">
                <a:solidFill>
                  <a:srgbClr val="002060"/>
                </a:solidFill>
                <a:latin typeface="+mn-lt"/>
              </a:rPr>
              <a:t>(inverse scattering)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5425FB-3DA7-4A34-802E-2D04C22C6842}"/>
              </a:ext>
            </a:extLst>
          </p:cNvPr>
          <p:cNvCxnSpPr>
            <a:cxnSpLocks/>
          </p:cNvCxnSpPr>
          <p:nvPr/>
        </p:nvCxnSpPr>
        <p:spPr bwMode="auto">
          <a:xfrm flipH="1">
            <a:off x="5230033" y="3816544"/>
            <a:ext cx="1600201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 Box 2">
            <a:extLst>
              <a:ext uri="{FF2B5EF4-FFF2-40B4-BE49-F238E27FC236}">
                <a16:creationId xmlns:a16="http://schemas.microsoft.com/office/drawing/2014/main" id="{F4DC2A47-9439-47E8-B54C-000B07384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2470" y="3297848"/>
            <a:ext cx="3375119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Numerical back-propagation</a:t>
            </a:r>
          </a:p>
        </p:txBody>
      </p:sp>
      <p:sp>
        <p:nvSpPr>
          <p:cNvPr id="23" name="Text Box 2">
            <a:extLst>
              <a:ext uri="{FF2B5EF4-FFF2-40B4-BE49-F238E27FC236}">
                <a16:creationId xmlns:a16="http://schemas.microsoft.com/office/drawing/2014/main" id="{7D236D08-2DFC-441A-90BF-1763A89DF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8431" y="3570840"/>
            <a:ext cx="1736850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Sample plane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3F4CA556-C128-440C-9811-9F95F6AD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972" y="3685940"/>
            <a:ext cx="1834633" cy="699309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Numerical</a:t>
            </a:r>
            <a:br>
              <a:rPr lang="en-US" altLang="ja-JP" sz="2000" dirty="0">
                <a:solidFill>
                  <a:srgbClr val="FF0000"/>
                </a:solidFill>
                <a:latin typeface="+mn-lt"/>
              </a:rPr>
            </a:b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correction lens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9B0A6-0DDD-45FB-ABDF-6CF6BFA4D16D}"/>
              </a:ext>
            </a:extLst>
          </p:cNvPr>
          <p:cNvCxnSpPr>
            <a:cxnSpLocks/>
          </p:cNvCxnSpPr>
          <p:nvPr/>
        </p:nvCxnSpPr>
        <p:spPr bwMode="auto">
          <a:xfrm>
            <a:off x="5230033" y="3870332"/>
            <a:ext cx="0" cy="4572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2E8B3D-B473-4BF1-B456-EB2884412819}"/>
              </a:ext>
            </a:extLst>
          </p:cNvPr>
          <p:cNvCxnSpPr>
            <a:cxnSpLocks/>
          </p:cNvCxnSpPr>
          <p:nvPr/>
        </p:nvCxnSpPr>
        <p:spPr bwMode="auto">
          <a:xfrm>
            <a:off x="5230033" y="4385249"/>
            <a:ext cx="1896998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 Box 2">
            <a:extLst>
              <a:ext uri="{FF2B5EF4-FFF2-40B4-BE49-F238E27FC236}">
                <a16:creationId xmlns:a16="http://schemas.microsoft.com/office/drawing/2014/main" id="{BF3F5166-9730-441F-9FC2-3569F34AA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031" y="4153340"/>
            <a:ext cx="1494796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Focal plane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8BBCAE-F5C3-4BF9-BF5E-9A4696C1F2B5}"/>
              </a:ext>
            </a:extLst>
          </p:cNvPr>
          <p:cNvCxnSpPr>
            <a:cxnSpLocks/>
          </p:cNvCxnSpPr>
          <p:nvPr/>
        </p:nvCxnSpPr>
        <p:spPr bwMode="auto">
          <a:xfrm>
            <a:off x="6814639" y="3711252"/>
            <a:ext cx="0" cy="833621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BD1C15-136F-4DB1-8254-F8E56BC5E8F9}"/>
              </a:ext>
            </a:extLst>
          </p:cNvPr>
          <p:cNvSpPr txBox="1"/>
          <p:nvPr/>
        </p:nvSpPr>
        <p:spPr>
          <a:xfrm>
            <a:off x="3049888" y="4495800"/>
            <a:ext cx="369331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Yasuno, Opt. Express, 14, 1006- (2006).	</a:t>
            </a:r>
            <a:endParaRPr lang="ja-JP" altLang="en-US" sz="1600" dirty="0">
              <a:solidFill>
                <a:srgbClr val="002060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819EE3-01F7-40DE-9166-DA75EFC9B0CE}"/>
              </a:ext>
            </a:extLst>
          </p:cNvPr>
          <p:cNvGrpSpPr/>
          <p:nvPr/>
        </p:nvGrpSpPr>
        <p:grpSpPr>
          <a:xfrm>
            <a:off x="4018583" y="4953000"/>
            <a:ext cx="3220417" cy="1597351"/>
            <a:chOff x="3956966" y="5059835"/>
            <a:chExt cx="3220417" cy="15973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8166A2-40BD-4FA1-9A14-A325AC4736A2}"/>
                </a:ext>
              </a:extLst>
            </p:cNvPr>
            <p:cNvGrpSpPr/>
            <p:nvPr/>
          </p:nvGrpSpPr>
          <p:grpSpPr>
            <a:xfrm>
              <a:off x="3956966" y="5059835"/>
              <a:ext cx="3220417" cy="1597351"/>
              <a:chOff x="6242348" y="1444279"/>
              <a:chExt cx="4360325" cy="2162753"/>
            </a:xfrm>
          </p:grpSpPr>
          <p:pic>
            <p:nvPicPr>
              <p:cNvPr id="6" name="図 15">
                <a:extLst>
                  <a:ext uri="{FF2B5EF4-FFF2-40B4-BE49-F238E27FC236}">
                    <a16:creationId xmlns:a16="http://schemas.microsoft.com/office/drawing/2014/main" id="{A828FC99-EB87-48DD-8766-63BA317A4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2348" y="1444279"/>
                <a:ext cx="2162753" cy="2162753"/>
              </a:xfrm>
              <a:prstGeom prst="rect">
                <a:avLst/>
              </a:prstGeom>
            </p:spPr>
          </p:pic>
          <p:pic>
            <p:nvPicPr>
              <p:cNvPr id="7" name="図 17">
                <a:extLst>
                  <a:ext uri="{FF2B5EF4-FFF2-40B4-BE49-F238E27FC236}">
                    <a16:creationId xmlns:a16="http://schemas.microsoft.com/office/drawing/2014/main" id="{25B83CD7-42B2-4D10-9917-4CB6B0551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9920" y="1444279"/>
                <a:ext cx="2162753" cy="2162753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3F4EE3-3B5F-41CE-9052-BE52C7461412}"/>
                </a:ext>
              </a:extLst>
            </p:cNvPr>
            <p:cNvSpPr txBox="1"/>
            <p:nvPr/>
          </p:nvSpPr>
          <p:spPr>
            <a:xfrm>
              <a:off x="4026282" y="6400629"/>
              <a:ext cx="28493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Oikawa, BOE 11, 5886- (2020).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5AD6CA-DDAA-4F91-919F-7487AABDA4BA}"/>
                </a:ext>
              </a:extLst>
            </p:cNvPr>
            <p:cNvSpPr txBox="1"/>
            <p:nvPr/>
          </p:nvSpPr>
          <p:spPr>
            <a:xfrm>
              <a:off x="4050320" y="5088855"/>
              <a:ext cx="70532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Original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73DB15-8359-4644-B0CC-7F1E20C4F022}"/>
                </a:ext>
              </a:extLst>
            </p:cNvPr>
            <p:cNvSpPr txBox="1"/>
            <p:nvPr/>
          </p:nvSpPr>
          <p:spPr>
            <a:xfrm>
              <a:off x="5693423" y="5141106"/>
              <a:ext cx="97943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Refocused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AC3CD1-F32A-4331-8726-D30D8637C409}"/>
              </a:ext>
            </a:extLst>
          </p:cNvPr>
          <p:cNvGrpSpPr/>
          <p:nvPr/>
        </p:nvGrpSpPr>
        <p:grpSpPr>
          <a:xfrm>
            <a:off x="232395" y="2127533"/>
            <a:ext cx="2608557" cy="2274286"/>
            <a:chOff x="4068567" y="2057400"/>
            <a:chExt cx="3537735" cy="308439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6D6658-C633-4B19-A9EC-68CE2FEA2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6376"/>
            <a:stretch/>
          </p:blipFill>
          <p:spPr>
            <a:xfrm>
              <a:off x="4068567" y="2057400"/>
              <a:ext cx="1768868" cy="3084394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1182F1-797E-4B35-BAB5-DEDAF651C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6377"/>
            <a:stretch/>
          </p:blipFill>
          <p:spPr>
            <a:xfrm>
              <a:off x="5837435" y="2057400"/>
              <a:ext cx="1768867" cy="3084394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</p:grpSp>
      <p:sp>
        <p:nvSpPr>
          <p:cNvPr id="14" name="Text Box 2">
            <a:extLst>
              <a:ext uri="{FF2B5EF4-FFF2-40B4-BE49-F238E27FC236}">
                <a16:creationId xmlns:a16="http://schemas.microsoft.com/office/drawing/2014/main" id="{E795619E-840A-4389-BD94-F9633B6F6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847" y="4676818"/>
            <a:ext cx="1076413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fx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ja-JP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1213DE3F-1ACF-449E-8733-8BFDFD7BF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01" y="4408893"/>
            <a:ext cx="1752880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ja-JP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 -space</a:t>
            </a:r>
          </a:p>
        </p:txBody>
      </p:sp>
      <p:sp>
        <p:nvSpPr>
          <p:cNvPr id="41" name="Text Box 2">
            <a:extLst>
              <a:ext uri="{FF2B5EF4-FFF2-40B4-BE49-F238E27FC236}">
                <a16:creationId xmlns:a16="http://schemas.microsoft.com/office/drawing/2014/main" id="{A011D830-E379-46BB-9702-03F4BDC58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659" y="5588858"/>
            <a:ext cx="1124503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fx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fz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ja-JP" sz="20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D4CC7F-A5F9-4A86-9B13-81357AC97F7B}"/>
              </a:ext>
            </a:extLst>
          </p:cNvPr>
          <p:cNvCxnSpPr>
            <a:cxnSpLocks/>
          </p:cNvCxnSpPr>
          <p:nvPr/>
        </p:nvCxnSpPr>
        <p:spPr bwMode="auto">
          <a:xfrm>
            <a:off x="2590800" y="5068351"/>
            <a:ext cx="0" cy="4572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 Box 2">
            <a:extLst>
              <a:ext uri="{FF2B5EF4-FFF2-40B4-BE49-F238E27FC236}">
                <a16:creationId xmlns:a16="http://schemas.microsoft.com/office/drawing/2014/main" id="{0A52CEE7-08B5-494D-81DD-99D21BDEA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778" y="5038393"/>
            <a:ext cx="1379380" cy="699309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Data</a:t>
            </a:r>
            <a:br>
              <a:rPr lang="en-US" altLang="ja-JP" sz="2000" dirty="0">
                <a:solidFill>
                  <a:srgbClr val="FF0000"/>
                </a:solidFill>
                <a:latin typeface="+mn-lt"/>
              </a:rPr>
            </a:b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remapping</a:t>
            </a:r>
          </a:p>
        </p:txBody>
      </p:sp>
      <p:sp>
        <p:nvSpPr>
          <p:cNvPr id="46" name="Text Box 2">
            <a:extLst>
              <a:ext uri="{FF2B5EF4-FFF2-40B4-BE49-F238E27FC236}">
                <a16:creationId xmlns:a16="http://schemas.microsoft.com/office/drawing/2014/main" id="{0F34DF22-20FB-456E-9725-4EED7A057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32" y="5853616"/>
            <a:ext cx="912907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ja-JP" sz="20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3B34B0-0065-4F0B-ABF6-2ABE486CCA63}"/>
              </a:ext>
            </a:extLst>
          </p:cNvPr>
          <p:cNvCxnSpPr>
            <a:cxnSpLocks/>
            <a:stCxn id="24" idx="3"/>
            <a:endCxn id="14" idx="1"/>
          </p:cNvCxnSpPr>
          <p:nvPr/>
        </p:nvCxnSpPr>
        <p:spPr bwMode="auto">
          <a:xfrm>
            <a:off x="2054781" y="4604660"/>
            <a:ext cx="262066" cy="267925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C9D9E9-2A0A-4DCE-B24E-4F821E299631}"/>
              </a:ext>
            </a:extLst>
          </p:cNvPr>
          <p:cNvCxnSpPr>
            <a:cxnSpLocks/>
            <a:stCxn id="41" idx="1"/>
            <a:endCxn id="46" idx="3"/>
          </p:cNvCxnSpPr>
          <p:nvPr/>
        </p:nvCxnSpPr>
        <p:spPr bwMode="auto">
          <a:xfrm flipH="1">
            <a:off x="1347439" y="5784625"/>
            <a:ext cx="969220" cy="26475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C0490B9-4CBE-4C05-A7D4-C07C7582A52F}"/>
              </a:ext>
            </a:extLst>
          </p:cNvPr>
          <p:cNvSpPr txBox="1"/>
          <p:nvPr/>
        </p:nvSpPr>
        <p:spPr>
          <a:xfrm>
            <a:off x="79165" y="6136957"/>
            <a:ext cx="35057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Ralston, Nat. Phys. 3, 129- (2007).</a:t>
            </a:r>
            <a:br>
              <a:rPr lang="en-US" altLang="ja-JP" sz="1600" dirty="0">
                <a:solidFill>
                  <a:srgbClr val="002060"/>
                </a:solidFill>
                <a:latin typeface="+mj-lt"/>
              </a:rPr>
            </a:br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E.g., </a:t>
            </a:r>
            <a:r>
              <a:rPr lang="en-US" altLang="ja-JP" sz="1600" dirty="0" err="1">
                <a:solidFill>
                  <a:srgbClr val="002060"/>
                </a:solidFill>
                <a:latin typeface="+mj-lt"/>
              </a:rPr>
              <a:t>Coquz</a:t>
            </a:r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, </a:t>
            </a:r>
            <a:r>
              <a:rPr lang="en-US" altLang="ja-JP" sz="1600" dirty="0" err="1">
                <a:solidFill>
                  <a:srgbClr val="002060"/>
                </a:solidFill>
                <a:latin typeface="+mj-lt"/>
              </a:rPr>
              <a:t>OpEx</a:t>
            </a:r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 25, 30807- (2017). </a:t>
            </a:r>
            <a:endParaRPr lang="ja-JP" altLang="en-US" sz="1600" dirty="0">
              <a:solidFill>
                <a:srgbClr val="002060"/>
              </a:solidFill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080B2D-F3D1-4A23-9798-92683BCD5EEB}"/>
              </a:ext>
            </a:extLst>
          </p:cNvPr>
          <p:cNvGrpSpPr/>
          <p:nvPr/>
        </p:nvGrpSpPr>
        <p:grpSpPr>
          <a:xfrm>
            <a:off x="7982708" y="1106837"/>
            <a:ext cx="3999284" cy="2017363"/>
            <a:chOff x="7982708" y="1106837"/>
            <a:chExt cx="3999284" cy="201736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2D686AE-763C-4751-B6DA-E6E76413525E}"/>
                </a:ext>
              </a:extLst>
            </p:cNvPr>
            <p:cNvGrpSpPr/>
            <p:nvPr/>
          </p:nvGrpSpPr>
          <p:grpSpPr>
            <a:xfrm>
              <a:off x="9953484" y="1106837"/>
              <a:ext cx="2028508" cy="2017363"/>
              <a:chOff x="9953484" y="1106837"/>
              <a:chExt cx="2028508" cy="2017363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23949628-289F-4F86-A393-6EF8EC642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53484" y="1106837"/>
                <a:ext cx="2028508" cy="2001028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D7E504-E895-4AD8-B093-7471D32FAC35}"/>
                  </a:ext>
                </a:extLst>
              </p:cNvPr>
              <p:cNvSpPr txBox="1"/>
              <p:nvPr/>
            </p:nvSpPr>
            <p:spPr>
              <a:xfrm>
                <a:off x="9971776" y="2631757"/>
                <a:ext cx="15644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Kumar, </a:t>
                </a:r>
                <a:r>
                  <a:rPr lang="en-US" altLang="ja-JP" sz="1600" dirty="0" err="1">
                    <a:solidFill>
                      <a:schemeClr val="bg1"/>
                    </a:solidFill>
                    <a:latin typeface="+mj-lt"/>
                  </a:rPr>
                  <a:t>OpEx</a:t>
                </a:r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 21,</a:t>
                </a:r>
                <a:b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10850- (2013).</a:t>
                </a:r>
                <a:endParaRPr lang="ja-JP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8706C8C-9798-4858-B90B-13DC90742FA2}"/>
                </a:ext>
              </a:extLst>
            </p:cNvPr>
            <p:cNvGrpSpPr/>
            <p:nvPr/>
          </p:nvGrpSpPr>
          <p:grpSpPr>
            <a:xfrm>
              <a:off x="7982708" y="1106837"/>
              <a:ext cx="1970776" cy="2017363"/>
              <a:chOff x="7982708" y="1106837"/>
              <a:chExt cx="1970776" cy="2017363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B02218F-A48E-485D-8976-8C98A5D78E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2708" y="1106837"/>
                <a:ext cx="1970776" cy="2017363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C76A3C7-1A3C-40CC-BEC5-0D7844F95CD5}"/>
                  </a:ext>
                </a:extLst>
              </p:cNvPr>
              <p:cNvSpPr txBox="1"/>
              <p:nvPr/>
            </p:nvSpPr>
            <p:spPr>
              <a:xfrm>
                <a:off x="8001000" y="2631757"/>
                <a:ext cx="14234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ja-JP" sz="1600" dirty="0">
                    <a:solidFill>
                      <a:srgbClr val="002060"/>
                    </a:solidFill>
                    <a:latin typeface="+mj-lt"/>
                  </a:rPr>
                  <a:t>Adi, PNAS 109,</a:t>
                </a:r>
                <a:br>
                  <a:rPr lang="en-US" altLang="ja-JP" sz="16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US" altLang="ja-JP" sz="1600" dirty="0">
                    <a:solidFill>
                      <a:srgbClr val="002060"/>
                    </a:solidFill>
                    <a:latin typeface="+mj-lt"/>
                  </a:rPr>
                  <a:t>7175- (2012).</a:t>
                </a:r>
                <a:endParaRPr lang="ja-JP" altLang="en-US" sz="1600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477D64E6-F5D4-4D36-ACE8-85536AF55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653" y="4938544"/>
            <a:ext cx="4729347" cy="138605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73B2AB8-F7A1-4C0E-B0AB-4D5738BEF1CB}"/>
              </a:ext>
            </a:extLst>
          </p:cNvPr>
          <p:cNvSpPr txBox="1"/>
          <p:nvPr/>
        </p:nvSpPr>
        <p:spPr>
          <a:xfrm>
            <a:off x="8457988" y="6389931"/>
            <a:ext cx="365484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Ruiz-Lopera, Opt. Lett 45, 5982- (2020).</a:t>
            </a:r>
            <a:endParaRPr lang="ja-JP" altLang="en-US" sz="16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3CD1DC7-A1D9-4478-B089-25A7BD8CC247}"/>
              </a:ext>
            </a:extLst>
          </p:cNvPr>
          <p:cNvSpPr txBox="1"/>
          <p:nvPr/>
        </p:nvSpPr>
        <p:spPr>
          <a:xfrm>
            <a:off x="7555956" y="4633955"/>
            <a:ext cx="24750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For phase-unstable system</a:t>
            </a:r>
            <a:endParaRPr lang="ja-JP" altLang="en-US" sz="16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19821B-CBEC-4856-A590-8C8AAD78D993}"/>
              </a:ext>
            </a:extLst>
          </p:cNvPr>
          <p:cNvSpPr txBox="1"/>
          <p:nvPr/>
        </p:nvSpPr>
        <p:spPr>
          <a:xfrm>
            <a:off x="3772922" y="4719180"/>
            <a:ext cx="36564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Numerical volumetric phase stabilization</a:t>
            </a:r>
            <a:endParaRPr lang="ja-JP" altLang="en-US" sz="16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00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2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8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1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4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0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3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6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9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5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9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7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6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2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5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1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21" grpId="0"/>
      <p:bldP spid="21" grpId="1"/>
      <p:bldP spid="23" grpId="0"/>
      <p:bldP spid="23" grpId="1"/>
      <p:bldP spid="25" grpId="0"/>
      <p:bldP spid="25" grpId="1"/>
      <p:bldP spid="34" grpId="0"/>
      <p:bldP spid="34" grpId="1"/>
      <p:bldP spid="38" grpId="0"/>
      <p:bldP spid="38" grpId="1"/>
      <p:bldP spid="14" grpId="0"/>
      <p:bldP spid="14" grpId="1"/>
      <p:bldP spid="24" grpId="0"/>
      <p:bldP spid="24" grpId="1"/>
      <p:bldP spid="41" grpId="0"/>
      <p:bldP spid="41" grpId="1"/>
      <p:bldP spid="44" grpId="0"/>
      <p:bldP spid="44" grpId="1"/>
      <p:bldP spid="46" grpId="0"/>
      <p:bldP spid="46" grpId="1"/>
      <p:bldP spid="57" grpId="0"/>
      <p:bldP spid="57" grpId="1"/>
      <p:bldP spid="67" grpId="0"/>
      <p:bldP spid="67" grpId="1"/>
      <p:bldP spid="73" grpId="0"/>
      <p:bldP spid="73" grpId="1"/>
      <p:bldP spid="77" grpId="0"/>
      <p:bldP spid="7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A0385-1AE5-4EE8-9C15-F7914E982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437139" cy="493081"/>
          </a:xfrm>
        </p:spPr>
        <p:txBody>
          <a:bodyPr/>
          <a:lstStyle/>
          <a:p>
            <a:r>
              <a:rPr lang="en-US" dirty="0"/>
              <a:t>Hidden-Assumption and Limitation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92A85CC8-ADFE-43D1-8640-0F33EEA3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678" y="871035"/>
            <a:ext cx="348252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Signal in 4D frequency</a:t>
            </a: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D8B43D1F-ED48-4B72-A535-0895AAAD9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6" y="865665"/>
            <a:ext cx="2118365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l-GR" altLang="ja-JP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ja-JP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-z </a:t>
            </a: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difference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87348-FC37-410B-A2A0-EDB592A82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739"/>
          <a:stretch/>
        </p:blipFill>
        <p:spPr>
          <a:xfrm>
            <a:off x="517876" y="1625703"/>
            <a:ext cx="2504295" cy="261557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30292BC-295C-4327-A611-D43D94B03B58}"/>
              </a:ext>
            </a:extLst>
          </p:cNvPr>
          <p:cNvGrpSpPr/>
          <p:nvPr/>
        </p:nvGrpSpPr>
        <p:grpSpPr>
          <a:xfrm>
            <a:off x="5217885" y="1566299"/>
            <a:ext cx="2743200" cy="2362199"/>
            <a:chOff x="4343400" y="2155929"/>
            <a:chExt cx="2743200" cy="236219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5CE984-F214-44BF-B79F-DB0E376DD295}"/>
                </a:ext>
              </a:extLst>
            </p:cNvPr>
            <p:cNvCxnSpPr/>
            <p:nvPr/>
          </p:nvCxnSpPr>
          <p:spPr bwMode="auto">
            <a:xfrm>
              <a:off x="4343400" y="3385457"/>
              <a:ext cx="2743200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2981FF-FB9A-4671-AD29-C65D530503A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38800" y="2155929"/>
              <a:ext cx="0" cy="2362199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2FE1B1-EEFA-4EB9-A184-0D4F91AD240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19600" y="2623458"/>
              <a:ext cx="2438400" cy="1523999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9D97423B-0BB5-44F7-8BED-D48D7BF77B4E}"/>
              </a:ext>
            </a:extLst>
          </p:cNvPr>
          <p:cNvSpPr/>
          <p:nvPr/>
        </p:nvSpPr>
        <p:spPr bwMode="auto">
          <a:xfrm>
            <a:off x="4648208" y="4040427"/>
            <a:ext cx="3276590" cy="914399"/>
          </a:xfrm>
          <a:prstGeom prst="parallelogram">
            <a:avLst>
              <a:gd name="adj" fmla="val 95635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A48BD6FE-D5C6-4A8A-AACF-85F67AEC4E09}"/>
              </a:ext>
            </a:extLst>
          </p:cNvPr>
          <p:cNvSpPr/>
          <p:nvPr/>
        </p:nvSpPr>
        <p:spPr bwMode="auto">
          <a:xfrm rot="5400000" flipV="1">
            <a:off x="7010405" y="2252098"/>
            <a:ext cx="2895588" cy="762001"/>
          </a:xfrm>
          <a:prstGeom prst="parallelogram">
            <a:avLst>
              <a:gd name="adj" fmla="val 95635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06A342-6796-48C7-959F-0F68D31975E7}"/>
              </a:ext>
            </a:extLst>
          </p:cNvPr>
          <p:cNvCxnSpPr/>
          <p:nvPr/>
        </p:nvCxnSpPr>
        <p:spPr bwMode="auto">
          <a:xfrm>
            <a:off x="431371" y="1614964"/>
            <a:ext cx="0" cy="2626314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5867B33F-53DD-4582-AADE-7E6CD3B06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84" y="3788190"/>
            <a:ext cx="287736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5721505-CE81-4746-8C4D-6020A29C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35" y="4308240"/>
            <a:ext cx="287736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l-GR" altLang="ja-JP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endParaRPr lang="en-US" altLang="ja-JP" sz="2400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D48CA017-2080-4DE0-B037-BBCE82C92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177" y="958760"/>
            <a:ext cx="33262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ja-JP" sz="2400" i="1" baseline="-25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913B949A-B7E3-4C50-A07B-E90088344B4A}"/>
              </a:ext>
            </a:extLst>
          </p:cNvPr>
          <p:cNvSpPr txBox="1">
            <a:spLocks noChangeArrowheads="1"/>
          </p:cNvSpPr>
          <p:nvPr/>
        </p:nvSpPr>
        <p:spPr bwMode="auto">
          <a:xfrm rot="18808849">
            <a:off x="7026737" y="4608892"/>
            <a:ext cx="674059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4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ja-JP" sz="2400" i="1" baseline="-25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D1E57F38-C5D9-48CC-BD81-FFF37704F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160" y="4944765"/>
            <a:ext cx="385518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l-GR" altLang="ja-JP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n-US" altLang="ja-JP" sz="2400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AB16A3AA-BDA8-4FE3-A996-70F2D11B9EEF}"/>
              </a:ext>
            </a:extLst>
          </p:cNvPr>
          <p:cNvSpPr/>
          <p:nvPr/>
        </p:nvSpPr>
        <p:spPr bwMode="auto">
          <a:xfrm rot="18962755">
            <a:off x="5600163" y="1984746"/>
            <a:ext cx="1464491" cy="918684"/>
          </a:xfrm>
          <a:prstGeom prst="arc">
            <a:avLst>
              <a:gd name="adj1" fmla="val 10900080"/>
              <a:gd name="adj2" fmla="val 0"/>
            </a:avLst>
          </a:prstGeom>
          <a:solidFill>
            <a:srgbClr val="FF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translucentPowder">
            <a:bevelT/>
            <a:bevelB w="241300" h="330200"/>
          </a:sp3d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288904-B1EC-41DE-99F1-74C55DB787FB}"/>
              </a:ext>
            </a:extLst>
          </p:cNvPr>
          <p:cNvGrpSpPr/>
          <p:nvPr/>
        </p:nvGrpSpPr>
        <p:grpSpPr>
          <a:xfrm>
            <a:off x="5848642" y="2033828"/>
            <a:ext cx="2503826" cy="1894670"/>
            <a:chOff x="5867058" y="2770325"/>
            <a:chExt cx="2503826" cy="1894670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F7B4E9-AF1E-40C6-8D00-6562109C53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67058" y="3669988"/>
              <a:ext cx="0" cy="995007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BF4BA3F-32F8-4D45-AD4F-D5EE04C56C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76414" y="2770325"/>
              <a:ext cx="0" cy="1894670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C2B0CBB-23FE-41BE-85EC-994FECD113B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67058" y="3669988"/>
              <a:ext cx="2438400" cy="1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EACC21A-8C39-4235-8DB5-B17496C4A75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76414" y="2770325"/>
              <a:ext cx="149447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5" name="Text Box 2">
            <a:extLst>
              <a:ext uri="{FF2B5EF4-FFF2-40B4-BE49-F238E27FC236}">
                <a16:creationId xmlns:a16="http://schemas.microsoft.com/office/drawing/2014/main" id="{78DAF55C-E048-4B2F-A5D9-21B7C580396E}"/>
              </a:ext>
            </a:extLst>
          </p:cNvPr>
          <p:cNvSpPr txBox="1">
            <a:spLocks noChangeArrowheads="1"/>
          </p:cNvSpPr>
          <p:nvPr/>
        </p:nvSpPr>
        <p:spPr bwMode="auto">
          <a:xfrm rot="18808849">
            <a:off x="8512763" y="3456899"/>
            <a:ext cx="674059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4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ja-JP" sz="2400" i="1" baseline="-25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 Box 2">
            <a:extLst>
              <a:ext uri="{FF2B5EF4-FFF2-40B4-BE49-F238E27FC236}">
                <a16:creationId xmlns:a16="http://schemas.microsoft.com/office/drawing/2014/main" id="{4F9CDA58-AAE4-493A-B191-722E4A0BA716}"/>
              </a:ext>
            </a:extLst>
          </p:cNvPr>
          <p:cNvSpPr txBox="1">
            <a:spLocks noChangeArrowheads="1"/>
          </p:cNvSpPr>
          <p:nvPr/>
        </p:nvSpPr>
        <p:spPr bwMode="auto">
          <a:xfrm rot="19631754">
            <a:off x="7130569" y="1670465"/>
            <a:ext cx="674059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4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ja-JP" sz="2400" i="1" baseline="-25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id="{5FAAFD91-C03C-433A-8F7D-698F78F24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760" y="2367171"/>
            <a:ext cx="385518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l-GR" altLang="ja-JP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n-US" altLang="ja-JP" sz="2400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 Box 2">
            <a:extLst>
              <a:ext uri="{FF2B5EF4-FFF2-40B4-BE49-F238E27FC236}">
                <a16:creationId xmlns:a16="http://schemas.microsoft.com/office/drawing/2014/main" id="{28FB2221-58D0-44EF-9BE1-F02C8B8C8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123" y="1354198"/>
            <a:ext cx="33262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ja-JP" sz="2400" i="1" baseline="-25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81DE47E7-B91E-4C4C-A303-1B516465088B}"/>
              </a:ext>
            </a:extLst>
          </p:cNvPr>
          <p:cNvSpPr/>
          <p:nvPr/>
        </p:nvSpPr>
        <p:spPr bwMode="auto">
          <a:xfrm rot="17513265">
            <a:off x="3827715" y="3483784"/>
            <a:ext cx="404185" cy="1651048"/>
          </a:xfrm>
          <a:prstGeom prst="downArrow">
            <a:avLst/>
          </a:prstGeom>
          <a:solidFill>
            <a:srgbClr val="FFC000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Box 2">
            <a:extLst>
              <a:ext uri="{FF2B5EF4-FFF2-40B4-BE49-F238E27FC236}">
                <a16:creationId xmlns:a16="http://schemas.microsoft.com/office/drawing/2014/main" id="{FC5C560A-24AB-4A69-BD71-78F0248E702E}"/>
              </a:ext>
            </a:extLst>
          </p:cNvPr>
          <p:cNvSpPr txBox="1">
            <a:spLocks noChangeArrowheads="1"/>
          </p:cNvSpPr>
          <p:nvPr/>
        </p:nvSpPr>
        <p:spPr bwMode="auto">
          <a:xfrm rot="1397564">
            <a:off x="3009780" y="3686355"/>
            <a:ext cx="2203645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Fourier Transform</a:t>
            </a: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4A1AB5F5-1B8E-4D1F-85D6-13F595E65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139" y="1596895"/>
            <a:ext cx="1150151" cy="391533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Aperture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BB71F-9B71-444C-8DF7-1C2165E8792B}"/>
              </a:ext>
            </a:extLst>
          </p:cNvPr>
          <p:cNvSpPr txBox="1"/>
          <p:nvPr/>
        </p:nvSpPr>
        <p:spPr>
          <a:xfrm>
            <a:off x="7946242" y="6477000"/>
            <a:ext cx="40738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ja-JP" dirty="0" err="1">
                <a:solidFill>
                  <a:srgbClr val="002060"/>
                </a:solidFill>
                <a:latin typeface="+mj-lt"/>
              </a:rPr>
              <a:t>Fukutake</a:t>
            </a:r>
            <a:r>
              <a:rPr lang="en-US" altLang="ja-JP" dirty="0">
                <a:solidFill>
                  <a:srgbClr val="002060"/>
                </a:solidFill>
                <a:latin typeface="+mj-lt"/>
              </a:rPr>
              <a:t>, Photonics West/</a:t>
            </a:r>
            <a:r>
              <a:rPr lang="en-US" altLang="ja-JP" dirty="0" err="1">
                <a:solidFill>
                  <a:srgbClr val="002060"/>
                </a:solidFill>
                <a:latin typeface="+mj-lt"/>
              </a:rPr>
              <a:t>BiOS</a:t>
            </a:r>
            <a:r>
              <a:rPr lang="en-US" altLang="ja-JP" dirty="0">
                <a:solidFill>
                  <a:srgbClr val="002060"/>
                </a:solidFill>
                <a:latin typeface="+mj-lt"/>
              </a:rPr>
              <a:t> (2020).</a:t>
            </a:r>
            <a:endParaRPr lang="ja-JP" alt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ACF19F0A-0390-4452-9159-69378EDCD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324" y="5342869"/>
            <a:ext cx="3262909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OCT image spectrum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34D5ACD-42F8-450D-AD25-BE6E83BD0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0" y="1524000"/>
            <a:ext cx="2974369" cy="822420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True sample</a:t>
            </a:r>
            <a:br>
              <a:rPr lang="en-US" altLang="ja-JP" sz="2400" b="1" dirty="0">
                <a:solidFill>
                  <a:srgbClr val="002060"/>
                </a:solidFill>
                <a:latin typeface="+mn-lt"/>
              </a:rPr>
            </a:b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structure spectrum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AA8B3C-C843-40A6-99E9-59C756E4D207}"/>
              </a:ext>
            </a:extLst>
          </p:cNvPr>
          <p:cNvSpPr txBox="1"/>
          <p:nvPr/>
        </p:nvSpPr>
        <p:spPr>
          <a:xfrm>
            <a:off x="2034435" y="2538317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002060"/>
                </a:solidFill>
                <a:latin typeface="+mn-lt"/>
              </a:rPr>
              <a:t>c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D2A4303-B36F-4AEE-B064-6A325AFE04A3}"/>
              </a:ext>
            </a:extLst>
          </p:cNvPr>
          <p:cNvSpPr/>
          <p:nvPr/>
        </p:nvSpPr>
        <p:spPr bwMode="auto">
          <a:xfrm>
            <a:off x="6723656" y="2208856"/>
            <a:ext cx="1440189" cy="569429"/>
          </a:xfrm>
          <a:prstGeom prst="rightArrow">
            <a:avLst/>
          </a:prstGeom>
          <a:solidFill>
            <a:srgbClr val="00B05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Integration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0EE372-C9C2-477F-96BB-251551D66A7D}"/>
              </a:ext>
            </a:extLst>
          </p:cNvPr>
          <p:cNvSpPr/>
          <p:nvPr/>
        </p:nvSpPr>
        <p:spPr bwMode="auto">
          <a:xfrm rot="5400000">
            <a:off x="5765559" y="3234217"/>
            <a:ext cx="1487981" cy="660067"/>
          </a:xfrm>
          <a:prstGeom prst="rightArrow">
            <a:avLst/>
          </a:prstGeom>
          <a:solidFill>
            <a:srgbClr val="00B05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Integration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139CE41-FA72-4869-8777-F848F810BE42}"/>
              </a:ext>
            </a:extLst>
          </p:cNvPr>
          <p:cNvSpPr/>
          <p:nvPr/>
        </p:nvSpPr>
        <p:spPr bwMode="auto">
          <a:xfrm rot="13610798">
            <a:off x="5643129" y="1720160"/>
            <a:ext cx="557248" cy="387640"/>
          </a:xfrm>
          <a:prstGeom prst="rightArrow">
            <a:avLst/>
          </a:prstGeom>
          <a:solidFill>
            <a:srgbClr val="FFC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D09F09A-33C4-4EB5-994D-9F8385182B48}"/>
              </a:ext>
            </a:extLst>
          </p:cNvPr>
          <p:cNvSpPr/>
          <p:nvPr/>
        </p:nvSpPr>
        <p:spPr bwMode="auto">
          <a:xfrm rot="2769822">
            <a:off x="6244532" y="2342703"/>
            <a:ext cx="557248" cy="387640"/>
          </a:xfrm>
          <a:prstGeom prst="rightArrow">
            <a:avLst/>
          </a:prstGeom>
          <a:solidFill>
            <a:srgbClr val="FFC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127DF89-D9AC-4A44-935F-3AECC2828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139" y="1879784"/>
            <a:ext cx="1805779" cy="699309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becomes thick</a:t>
            </a:r>
          </a:p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for high NA.</a:t>
            </a:r>
          </a:p>
        </p:txBody>
      </p:sp>
      <p:sp>
        <p:nvSpPr>
          <p:cNvPr id="23" name="Text Box 2">
            <a:extLst>
              <a:ext uri="{FF2B5EF4-FFF2-40B4-BE49-F238E27FC236}">
                <a16:creationId xmlns:a16="http://schemas.microsoft.com/office/drawing/2014/main" id="{2A9CEEC0-7B18-4BAA-9059-634202FEB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819" y="5812221"/>
            <a:ext cx="9989109" cy="453088"/>
          </a:xfrm>
          <a:prstGeom prst="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chemeClr val="bg1"/>
                </a:solidFill>
                <a:latin typeface="+mn-lt"/>
              </a:rPr>
              <a:t>Conventional computational refocusing does not work for high NA!</a:t>
            </a:r>
          </a:p>
        </p:txBody>
      </p:sp>
    </p:spTree>
    <p:extLst>
      <p:ext uri="{BB962C8B-B14F-4D97-AF65-F5344CB8AC3E}">
        <p14:creationId xmlns:p14="http://schemas.microsoft.com/office/powerpoint/2010/main" val="409757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4" grpId="0" animBg="1"/>
      <p:bldP spid="15" grpId="0" animBg="1"/>
      <p:bldP spid="18" grpId="0" animBg="1"/>
      <p:bldP spid="20" grpId="0" animBg="1"/>
      <p:bldP spid="21" grpId="0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A0385-1AE5-4EE8-9C15-F7914E982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8487" y="2819400"/>
            <a:ext cx="6195086" cy="726991"/>
          </a:xfrm>
        </p:spPr>
        <p:txBody>
          <a:bodyPr/>
          <a:lstStyle/>
          <a:p>
            <a:r>
              <a:rPr lang="en-US" dirty="0"/>
              <a:t>Multi-functional imaging</a:t>
            </a:r>
          </a:p>
        </p:txBody>
      </p:sp>
    </p:spTree>
    <p:extLst>
      <p:ext uri="{BB962C8B-B14F-4D97-AF65-F5344CB8AC3E}">
        <p14:creationId xmlns:p14="http://schemas.microsoft.com/office/powerpoint/2010/main" val="412933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A0B65-488A-4DB1-99AB-5481EF783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418959" cy="493081"/>
          </a:xfrm>
        </p:spPr>
        <p:txBody>
          <a:bodyPr/>
          <a:lstStyle/>
          <a:p>
            <a:r>
              <a:rPr lang="en-US" dirty="0"/>
              <a:t>Multi-functional imaging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00610F3-8553-400B-BF8D-B6D00388F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38400"/>
            <a:ext cx="1909975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Polarization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F2B927A-3092-43B9-813C-835066FD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2438400"/>
            <a:ext cx="2863376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Temporal property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09A80058-BC15-4E55-A2C9-03DA380D9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990600"/>
            <a:ext cx="816727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OCT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660C66CE-0EE5-450E-9C1B-94B015D34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69" y="3369212"/>
            <a:ext cx="2746742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OCT angiography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5A47F645-A36F-496C-A61F-EE06B44FD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3369212"/>
            <a:ext cx="2886203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Dynamics imaging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7937ADDB-78E6-4980-A96D-39AA7083F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6472" y="3369212"/>
            <a:ext cx="4064411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Polarization-sensitive OCT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6E04306-B840-4086-8D0A-141C46D49C9B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 bwMode="auto">
          <a:xfrm rot="5400000">
            <a:off x="3765720" y="309356"/>
            <a:ext cx="994712" cy="3263376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C5D492B-DE8F-48FF-A98F-4CDCEF3CD771}"/>
              </a:ext>
            </a:extLst>
          </p:cNvPr>
          <p:cNvCxnSpPr>
            <a:stCxn id="9" idx="2"/>
            <a:endCxn id="7" idx="0"/>
          </p:cNvCxnSpPr>
          <p:nvPr/>
        </p:nvCxnSpPr>
        <p:spPr bwMode="auto">
          <a:xfrm rot="16200000" flipH="1">
            <a:off x="6937770" y="400682"/>
            <a:ext cx="994712" cy="3080724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34B2663-1CBD-49B0-A4E7-85837EFCFC9A}"/>
              </a:ext>
            </a:extLst>
          </p:cNvPr>
          <p:cNvCxnSpPr>
            <a:stCxn id="5" idx="2"/>
            <a:endCxn id="21" idx="0"/>
          </p:cNvCxnSpPr>
          <p:nvPr/>
        </p:nvCxnSpPr>
        <p:spPr bwMode="auto">
          <a:xfrm rot="16200000" flipH="1">
            <a:off x="2786171" y="2736705"/>
            <a:ext cx="477724" cy="787290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4465FDF-8FF6-42E4-BF51-7FE60E749929}"/>
              </a:ext>
            </a:extLst>
          </p:cNvPr>
          <p:cNvCxnSpPr>
            <a:stCxn id="7" idx="2"/>
            <a:endCxn id="11" idx="0"/>
          </p:cNvCxnSpPr>
          <p:nvPr/>
        </p:nvCxnSpPr>
        <p:spPr bwMode="auto">
          <a:xfrm rot="5400000">
            <a:off x="7887052" y="2280776"/>
            <a:ext cx="477724" cy="1699148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24B5557-E207-443C-92A4-829793AEB371}"/>
              </a:ext>
            </a:extLst>
          </p:cNvPr>
          <p:cNvCxnSpPr>
            <a:stCxn id="7" idx="2"/>
            <a:endCxn id="13" idx="0"/>
          </p:cNvCxnSpPr>
          <p:nvPr/>
        </p:nvCxnSpPr>
        <p:spPr bwMode="auto">
          <a:xfrm rot="16200000" flipH="1">
            <a:off x="9504333" y="2362643"/>
            <a:ext cx="477724" cy="1535414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 Box 2">
            <a:extLst>
              <a:ext uri="{FF2B5EF4-FFF2-40B4-BE49-F238E27FC236}">
                <a16:creationId xmlns:a16="http://schemas.microsoft.com/office/drawing/2014/main" id="{F19A4CBD-E6F1-4649-AC8D-2B1B1E9FF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193" y="5257800"/>
            <a:ext cx="3639614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Jones matric OCT </a:t>
            </a:r>
            <a:r>
              <a:rPr lang="en-US" altLang="ja-JP" sz="2400" b="1" dirty="0" err="1">
                <a:solidFill>
                  <a:srgbClr val="002060"/>
                </a:solidFill>
                <a:latin typeface="+mn-lt"/>
              </a:rPr>
              <a:t>etc</a:t>
            </a: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…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AD3D37B-06A5-4A11-B824-A035171BF6E0}"/>
              </a:ext>
            </a:extLst>
          </p:cNvPr>
          <p:cNvCxnSpPr>
            <a:cxnSpLocks/>
            <a:stCxn id="21" idx="2"/>
            <a:endCxn id="34" idx="0"/>
          </p:cNvCxnSpPr>
          <p:nvPr/>
        </p:nvCxnSpPr>
        <p:spPr bwMode="auto">
          <a:xfrm rot="16200000" flipH="1">
            <a:off x="4039589" y="3201389"/>
            <a:ext cx="1435500" cy="2677322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806DE23-3B10-43D8-95DE-4832CE7A072C}"/>
              </a:ext>
            </a:extLst>
          </p:cNvPr>
          <p:cNvCxnSpPr>
            <a:cxnSpLocks/>
            <a:stCxn id="13" idx="2"/>
            <a:endCxn id="34" idx="0"/>
          </p:cNvCxnSpPr>
          <p:nvPr/>
        </p:nvCxnSpPr>
        <p:spPr bwMode="auto">
          <a:xfrm rot="5400000">
            <a:off x="7585701" y="2332599"/>
            <a:ext cx="1435500" cy="4414902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FE7466-B91C-4D7A-A90D-72C55FE63B36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rot="5400000">
            <a:off x="5968420" y="3949880"/>
            <a:ext cx="1435500" cy="118034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 Box 2">
            <a:extLst>
              <a:ext uri="{FF2B5EF4-FFF2-40B4-BE49-F238E27FC236}">
                <a16:creationId xmlns:a16="http://schemas.microsoft.com/office/drawing/2014/main" id="{FDCC7AB9-639B-4775-A3EA-B5B1EF004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958" y="1992337"/>
            <a:ext cx="235561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C00000"/>
                </a:solidFill>
                <a:latin typeface="+mn-lt"/>
              </a:rPr>
              <a:t>Argumentation</a:t>
            </a:r>
          </a:p>
        </p:txBody>
      </p:sp>
      <p:sp>
        <p:nvSpPr>
          <p:cNvPr id="47" name="Text Box 2">
            <a:extLst>
              <a:ext uri="{FF2B5EF4-FFF2-40B4-BE49-F238E27FC236}">
                <a16:creationId xmlns:a16="http://schemas.microsoft.com/office/drawing/2014/main" id="{6AC70A5D-5C31-4F6D-8CCE-D16DF9158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660" y="4070550"/>
            <a:ext cx="228668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C00000"/>
                </a:solidFill>
                <a:latin typeface="+mn-l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56404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942FB-9C78-4A87-AB93-BC69E9448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1503096" cy="493081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552AB2F-7266-42B5-8324-42F6774EB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295400"/>
            <a:ext cx="5429720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What is OCT: history </a:t>
            </a:r>
            <a:r>
              <a:rPr lang="en-US" altLang="ja-JP" sz="2400" b="1">
                <a:solidFill>
                  <a:srgbClr val="002060"/>
                </a:solidFill>
                <a:latin typeface="+mn-lt"/>
              </a:rPr>
              <a:t>and sub-types.</a:t>
            </a:r>
            <a:endParaRPr lang="en-US" altLang="ja-JP" sz="2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8D9C91A4-5980-4E6F-A030-FE4026370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038350"/>
            <a:ext cx="4383664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Basic OCT-imaging property.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594802AB-3405-45FA-91BB-F4F88241C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81300"/>
            <a:ext cx="5773212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How to improve imaging performance.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4D9C1B70-3C98-4560-BD5A-78204D614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524250"/>
            <a:ext cx="5391697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Extension of OCT imaging function.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837849C-6F6B-4D52-8110-2CB4B2D83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67200"/>
            <a:ext cx="6693335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Why we need to revisit OCT imaging theory?</a:t>
            </a:r>
          </a:p>
        </p:txBody>
      </p:sp>
    </p:spTree>
    <p:extLst>
      <p:ext uri="{BB962C8B-B14F-4D97-AF65-F5344CB8AC3E}">
        <p14:creationId xmlns:p14="http://schemas.microsoft.com/office/powerpoint/2010/main" val="3407152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A0B65-488A-4DB1-99AB-5481EF783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418959" cy="493081"/>
          </a:xfrm>
        </p:spPr>
        <p:txBody>
          <a:bodyPr/>
          <a:lstStyle/>
          <a:p>
            <a:r>
              <a:rPr lang="en-US" dirty="0"/>
              <a:t>Multi-functional imaging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00610F3-8553-400B-BF8D-B6D00388F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436" y="2899712"/>
            <a:ext cx="1909975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Polarization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F2B927A-3092-43B9-813C-835066FD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6836" y="2899712"/>
            <a:ext cx="2863376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Temporal property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09A80058-BC15-4E55-A2C9-03DA380D9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436" y="1451912"/>
            <a:ext cx="816727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OCT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660C66CE-0EE5-450E-9C1B-94B015D34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6005" y="3830524"/>
            <a:ext cx="2746742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OCT angiography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5A47F645-A36F-496C-A61F-EE06B44FD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0836" y="3830524"/>
            <a:ext cx="2886203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Dynamics imaging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7937ADDB-78E6-4980-A96D-39AA7083F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508" y="3830524"/>
            <a:ext cx="4064411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Polarization-sensitive OCT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6E04306-B840-4086-8D0A-141C46D49C9B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 bwMode="auto">
          <a:xfrm rot="5400000">
            <a:off x="3128756" y="770668"/>
            <a:ext cx="994712" cy="3263376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C5D492B-DE8F-48FF-A98F-4CDCEF3CD771}"/>
              </a:ext>
            </a:extLst>
          </p:cNvPr>
          <p:cNvCxnSpPr>
            <a:stCxn id="9" idx="2"/>
            <a:endCxn id="7" idx="0"/>
          </p:cNvCxnSpPr>
          <p:nvPr/>
        </p:nvCxnSpPr>
        <p:spPr bwMode="auto">
          <a:xfrm rot="16200000" flipH="1">
            <a:off x="6300806" y="861994"/>
            <a:ext cx="994712" cy="3080724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34B2663-1CBD-49B0-A4E7-85837EFCFC9A}"/>
              </a:ext>
            </a:extLst>
          </p:cNvPr>
          <p:cNvCxnSpPr>
            <a:stCxn id="5" idx="2"/>
            <a:endCxn id="21" idx="0"/>
          </p:cNvCxnSpPr>
          <p:nvPr/>
        </p:nvCxnSpPr>
        <p:spPr bwMode="auto">
          <a:xfrm rot="16200000" flipH="1">
            <a:off x="2149207" y="3198017"/>
            <a:ext cx="477724" cy="787290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4465FDF-8FF6-42E4-BF51-7FE60E749929}"/>
              </a:ext>
            </a:extLst>
          </p:cNvPr>
          <p:cNvCxnSpPr>
            <a:stCxn id="7" idx="2"/>
            <a:endCxn id="11" idx="0"/>
          </p:cNvCxnSpPr>
          <p:nvPr/>
        </p:nvCxnSpPr>
        <p:spPr bwMode="auto">
          <a:xfrm rot="5400000">
            <a:off x="7250088" y="2742088"/>
            <a:ext cx="477724" cy="1699148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24B5557-E207-443C-92A4-829793AEB371}"/>
              </a:ext>
            </a:extLst>
          </p:cNvPr>
          <p:cNvCxnSpPr>
            <a:stCxn id="7" idx="2"/>
            <a:endCxn id="13" idx="0"/>
          </p:cNvCxnSpPr>
          <p:nvPr/>
        </p:nvCxnSpPr>
        <p:spPr bwMode="auto">
          <a:xfrm rot="16200000" flipH="1">
            <a:off x="8867369" y="2823955"/>
            <a:ext cx="477724" cy="1535414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 Box 2">
            <a:extLst>
              <a:ext uri="{FF2B5EF4-FFF2-40B4-BE49-F238E27FC236}">
                <a16:creationId xmlns:a16="http://schemas.microsoft.com/office/drawing/2014/main" id="{FDCC7AB9-639B-4775-A3EA-B5B1EF004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994" y="2453649"/>
            <a:ext cx="235561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C00000"/>
                </a:solidFill>
                <a:latin typeface="+mn-lt"/>
              </a:rPr>
              <a:t>Argumentation</a:t>
            </a:r>
          </a:p>
        </p:txBody>
      </p:sp>
    </p:spTree>
    <p:extLst>
      <p:ext uri="{BB962C8B-B14F-4D97-AF65-F5344CB8AC3E}">
        <p14:creationId xmlns:p14="http://schemas.microsoft.com/office/powerpoint/2010/main" val="1013778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A0B65-488A-4DB1-99AB-5481EF783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798870" cy="493081"/>
          </a:xfrm>
        </p:spPr>
        <p:txBody>
          <a:bodyPr/>
          <a:lstStyle/>
          <a:p>
            <a:r>
              <a:rPr lang="en-US" dirty="0"/>
              <a:t>Polarization sensitive OCT</a:t>
            </a: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738487D5-DB60-4017-92D7-20C610AE7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762000"/>
            <a:ext cx="793406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Phase retardation imaging = probe beam polarization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10D1EF9-9A9A-48BD-B521-1D65E6DF0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202456"/>
            <a:ext cx="8105581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Birefringence / local axis imaging = tissue property (?)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1C9278A6-1AF2-4B51-A2C5-AF7C07179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869456"/>
            <a:ext cx="932226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Open Issue: Non-polarization polarization property imaging (?)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4E9C2D-6B0A-44EF-A155-4EABC7F6622C}"/>
              </a:ext>
            </a:extLst>
          </p:cNvPr>
          <p:cNvGrpSpPr/>
          <p:nvPr/>
        </p:nvGrpSpPr>
        <p:grpSpPr>
          <a:xfrm>
            <a:off x="1219200" y="1240652"/>
            <a:ext cx="2719894" cy="1883548"/>
            <a:chOff x="1219200" y="1240652"/>
            <a:chExt cx="2719894" cy="18835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FA2E94-A45D-4BFA-BB93-25137EE6A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200" y="1240652"/>
              <a:ext cx="2719894" cy="1883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2E8BDE-FD58-4743-B3CC-81652B69CBB0}"/>
                </a:ext>
              </a:extLst>
            </p:cNvPr>
            <p:cNvSpPr txBox="1"/>
            <p:nvPr/>
          </p:nvSpPr>
          <p:spPr>
            <a:xfrm>
              <a:off x="1295400" y="2621433"/>
              <a:ext cx="2046907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De Boer, </a:t>
              </a:r>
              <a:r>
                <a:rPr lang="en-US" altLang="ja-JP" sz="1600" i="1" dirty="0">
                  <a:solidFill>
                    <a:schemeClr val="bg1"/>
                  </a:solidFill>
                  <a:latin typeface="+mj-lt"/>
                </a:rPr>
                <a:t>Opt. Lett.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ja-JP" sz="1600" b="1" dirty="0">
                  <a:solidFill>
                    <a:schemeClr val="bg1"/>
                  </a:solidFill>
                  <a:latin typeface="+mj-lt"/>
                </a:rPr>
                <a:t>22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,</a:t>
              </a:r>
              <a:br>
                <a:rPr lang="en-US" altLang="ja-JP" sz="1600" dirty="0">
                  <a:solidFill>
                    <a:schemeClr val="bg1"/>
                  </a:solidFill>
                  <a:latin typeface="+mj-lt"/>
                </a:rPr>
              </a:b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934- (1997).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8D8CA3C-1442-47A6-9B59-CF7D526B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89" y="1251155"/>
            <a:ext cx="6178438" cy="1883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CD4D4A-0399-4F98-984D-7CBDA0DDAEF4}"/>
              </a:ext>
            </a:extLst>
          </p:cNvPr>
          <p:cNvSpPr txBox="1"/>
          <p:nvPr/>
        </p:nvSpPr>
        <p:spPr>
          <a:xfrm>
            <a:off x="5290223" y="2807317"/>
            <a:ext cx="5292859" cy="24622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 err="1">
                <a:solidFill>
                  <a:schemeClr val="bg1"/>
                </a:solidFill>
                <a:latin typeface="+mj-lt"/>
              </a:rPr>
              <a:t>Gesperger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altLang="ja-JP" sz="1600" i="1" dirty="0">
                <a:solidFill>
                  <a:schemeClr val="bg1"/>
                </a:solidFill>
                <a:latin typeface="+mj-lt"/>
              </a:rPr>
              <a:t>Appl. Sci.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ja-JP" sz="1600" b="1" dirty="0">
                <a:solidFill>
                  <a:schemeClr val="bg1"/>
                </a:solidFill>
                <a:latin typeface="+mj-lt"/>
              </a:rPr>
              <a:t>9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 2100 (2019). Amyloid beta plaque</a:t>
            </a:r>
            <a:endParaRPr lang="ja-JP" alt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AAC7DF-D3E2-4BA9-8229-E7E643B63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62"/>
          <a:stretch/>
        </p:blipFill>
        <p:spPr>
          <a:xfrm>
            <a:off x="1219200" y="3642741"/>
            <a:ext cx="2590800" cy="2148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8C17E2-210B-4AFA-BDA6-C57DB2D42292}"/>
              </a:ext>
            </a:extLst>
          </p:cNvPr>
          <p:cNvSpPr txBox="1"/>
          <p:nvPr/>
        </p:nvSpPr>
        <p:spPr>
          <a:xfrm>
            <a:off x="2122037" y="3699585"/>
            <a:ext cx="168796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Sugiyama, </a:t>
            </a:r>
            <a:r>
              <a:rPr lang="en-US" altLang="ja-JP" sz="1600" i="1" dirty="0">
                <a:solidFill>
                  <a:schemeClr val="bg1"/>
                </a:solidFill>
                <a:latin typeface="+mj-lt"/>
              </a:rPr>
              <a:t>BOE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ja-JP" sz="1600" b="1" dirty="0">
                <a:solidFill>
                  <a:schemeClr val="bg1"/>
                </a:solidFill>
                <a:latin typeface="+mj-lt"/>
              </a:rPr>
              <a:t>6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</a:t>
            </a:r>
            <a:br>
              <a:rPr lang="en-US" altLang="ja-JP" sz="1600" dirty="0">
                <a:solidFill>
                  <a:schemeClr val="bg1"/>
                </a:solidFill>
                <a:latin typeface="+mj-lt"/>
              </a:rPr>
            </a:b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4951- (2015).</a:t>
            </a:r>
            <a:br>
              <a:rPr lang="en-US" altLang="ja-JP" sz="1600" dirty="0">
                <a:solidFill>
                  <a:schemeClr val="bg1"/>
                </a:solidFill>
                <a:latin typeface="+mj-lt"/>
              </a:rPr>
            </a:b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Birefringence</a:t>
            </a:r>
            <a:endParaRPr lang="ja-JP" alt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5045C4-2F6F-4D3B-A9E6-71553DA61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688" y="3701278"/>
            <a:ext cx="5668921" cy="20899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BE0470-801C-4856-A408-46713D307BE0}"/>
              </a:ext>
            </a:extLst>
          </p:cNvPr>
          <p:cNvSpPr txBox="1"/>
          <p:nvPr/>
        </p:nvSpPr>
        <p:spPr>
          <a:xfrm>
            <a:off x="6084277" y="5519801"/>
            <a:ext cx="4272965" cy="24622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 err="1">
                <a:solidFill>
                  <a:schemeClr val="bg1"/>
                </a:solidFill>
                <a:latin typeface="+mj-lt"/>
              </a:rPr>
              <a:t>Villiger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 Optica 5, 1329- (2018). Local optic axis</a:t>
            </a:r>
            <a:endParaRPr lang="ja-JP" altLang="en-US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943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A0B65-488A-4DB1-99AB-5481EF783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773496" cy="493081"/>
          </a:xfrm>
        </p:spPr>
        <p:txBody>
          <a:bodyPr/>
          <a:lstStyle/>
          <a:p>
            <a:r>
              <a:rPr lang="en-US" dirty="0"/>
              <a:t>OCT angiography / flow imaging</a:t>
            </a: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738487D5-DB60-4017-92D7-20C610AE7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8631"/>
            <a:ext cx="2063863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Doppler OCT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10D1EF9-9A9A-48BD-B521-1D65E6DF0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54" y="3748010"/>
            <a:ext cx="4635528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Time-variance imaging (OCTA)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C0C91-5B86-42AD-8782-86FCC666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6738"/>
            <a:ext cx="2966434" cy="2597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89F1AE-90D1-4C9D-91C6-4C587BDCEC98}"/>
              </a:ext>
            </a:extLst>
          </p:cNvPr>
          <p:cNvSpPr txBox="1"/>
          <p:nvPr/>
        </p:nvSpPr>
        <p:spPr>
          <a:xfrm>
            <a:off x="3286117" y="2844207"/>
            <a:ext cx="186025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Z.P. Chen, </a:t>
            </a:r>
            <a:r>
              <a:rPr lang="en-US" altLang="ja-JP" sz="1600" i="1" dirty="0">
                <a:solidFill>
                  <a:srgbClr val="002060"/>
                </a:solidFill>
                <a:latin typeface="+mj-lt"/>
              </a:rPr>
              <a:t>Opt. Lett.</a:t>
            </a:r>
            <a:br>
              <a:rPr lang="en-US" altLang="ja-JP" sz="1600" i="1" dirty="0">
                <a:solidFill>
                  <a:srgbClr val="002060"/>
                </a:solidFill>
                <a:latin typeface="+mj-lt"/>
              </a:rPr>
            </a:br>
            <a:r>
              <a:rPr lang="en-US" altLang="ja-JP" sz="1600" b="1" dirty="0">
                <a:solidFill>
                  <a:srgbClr val="002060"/>
                </a:solidFill>
                <a:latin typeface="+mj-lt"/>
              </a:rPr>
              <a:t>22</a:t>
            </a:r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, 1119- (1997).</a:t>
            </a:r>
            <a:br>
              <a:rPr lang="en-US" altLang="ja-JP" sz="1600" dirty="0">
                <a:solidFill>
                  <a:srgbClr val="002060"/>
                </a:solidFill>
                <a:latin typeface="+mj-lt"/>
              </a:rPr>
            </a:br>
            <a:r>
              <a:rPr lang="en-US" altLang="ja-JP" sz="1600" dirty="0">
                <a:solidFill>
                  <a:srgbClr val="002060"/>
                </a:solidFill>
                <a:latin typeface="+mj-lt"/>
              </a:rPr>
              <a:t>1st Doppler OCT.</a:t>
            </a:r>
            <a:endParaRPr lang="ja-JP" altLang="en-US" sz="16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221CCF-7D26-4E60-B72D-D52034A6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929631"/>
            <a:ext cx="2679089" cy="259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587CA-78DB-42A3-8739-5325EBA8A29D}"/>
              </a:ext>
            </a:extLst>
          </p:cNvPr>
          <p:cNvSpPr txBox="1"/>
          <p:nvPr/>
        </p:nvSpPr>
        <p:spPr>
          <a:xfrm>
            <a:off x="10321190" y="929631"/>
            <a:ext cx="1654299" cy="738664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Baumann, BOE </a:t>
            </a:r>
            <a:r>
              <a:rPr lang="en-US" altLang="ja-JP" sz="1600" b="1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</a:t>
            </a:r>
            <a:br>
              <a:rPr lang="en-US" altLang="ja-JP" sz="1600" dirty="0">
                <a:solidFill>
                  <a:schemeClr val="bg1"/>
                </a:solidFill>
                <a:latin typeface="+mj-lt"/>
              </a:rPr>
            </a:b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1539- (2011).</a:t>
            </a:r>
            <a:br>
              <a:rPr lang="en-US" altLang="ja-JP" sz="1600" dirty="0">
                <a:solidFill>
                  <a:schemeClr val="bg1"/>
                </a:solidFill>
                <a:latin typeface="+mj-lt"/>
              </a:rPr>
            </a:br>
            <a:r>
              <a:rPr lang="en-US" altLang="ja-JP" sz="1600" dirty="0" err="1">
                <a:solidFill>
                  <a:schemeClr val="bg1"/>
                </a:solidFill>
                <a:latin typeface="+mj-lt"/>
              </a:rPr>
              <a:t>En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-face Doppler.</a:t>
            </a:r>
            <a:endParaRPr lang="ja-JP" alt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E4E164-0CCB-4792-981B-4B132FE72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67" t="6332" r="14240" b="9450"/>
          <a:stretch/>
        </p:blipFill>
        <p:spPr>
          <a:xfrm>
            <a:off x="5203573" y="996739"/>
            <a:ext cx="2862173" cy="259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72877-5FB1-42A1-9045-B2A2161EF61F}"/>
              </a:ext>
            </a:extLst>
          </p:cNvPr>
          <p:cNvSpPr txBox="1"/>
          <p:nvPr/>
        </p:nvSpPr>
        <p:spPr>
          <a:xfrm>
            <a:off x="6125877" y="2844207"/>
            <a:ext cx="1907573" cy="738664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Makita, Opt. Express</a:t>
            </a:r>
          </a:p>
          <a:p>
            <a:pPr algn="r"/>
            <a:r>
              <a:rPr lang="en-US" altLang="ja-JP" sz="1600" b="1" dirty="0">
                <a:solidFill>
                  <a:schemeClr val="bg1"/>
                </a:solidFill>
                <a:latin typeface="+mj-lt"/>
              </a:rPr>
              <a:t>14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 7821- (2006).</a:t>
            </a:r>
            <a:br>
              <a:rPr lang="en-US" altLang="ja-JP" sz="1600" dirty="0">
                <a:solidFill>
                  <a:schemeClr val="bg1"/>
                </a:solidFill>
                <a:latin typeface="+mj-lt"/>
              </a:rPr>
            </a:b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Doppler OCTA</a:t>
            </a:r>
            <a:endParaRPr lang="ja-JP" alt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DCACC-9A80-4441-9D39-6663DCBAF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711" y="4140654"/>
            <a:ext cx="2645028" cy="25311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3D47C8-C5A0-4B5A-ABC2-77CBF830EC73}"/>
              </a:ext>
            </a:extLst>
          </p:cNvPr>
          <p:cNvSpPr txBox="1"/>
          <p:nvPr/>
        </p:nvSpPr>
        <p:spPr>
          <a:xfrm>
            <a:off x="6266987" y="5933129"/>
            <a:ext cx="1575752" cy="738664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Y.L. Jia, </a:t>
            </a:r>
            <a:r>
              <a:rPr lang="en-US" altLang="ja-JP" sz="1600" b="1" dirty="0">
                <a:solidFill>
                  <a:schemeClr val="bg1"/>
                </a:solidFill>
                <a:latin typeface="+mj-lt"/>
              </a:rPr>
              <a:t>BOE</a:t>
            </a:r>
          </a:p>
          <a:p>
            <a:pPr algn="r"/>
            <a:r>
              <a:rPr lang="en-US" altLang="ja-JP" sz="1600" b="1" dirty="0">
                <a:solidFill>
                  <a:schemeClr val="bg1"/>
                </a:solidFill>
                <a:latin typeface="+mj-lt"/>
              </a:rPr>
              <a:t>20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 4710- (2012).</a:t>
            </a:r>
            <a:br>
              <a:rPr lang="en-US" altLang="ja-JP" sz="1600" dirty="0">
                <a:solidFill>
                  <a:schemeClr val="bg1"/>
                </a:solidFill>
                <a:latin typeface="+mj-lt"/>
              </a:rPr>
            </a:b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SSADA</a:t>
            </a:r>
            <a:endParaRPr lang="ja-JP" alt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97FF7C-8C26-40CB-A661-5FD5E522F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640" y="4140654"/>
            <a:ext cx="2523100" cy="24923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CEC748-8F9D-439A-A777-8322DA6FCEDB}"/>
              </a:ext>
            </a:extLst>
          </p:cNvPr>
          <p:cNvSpPr txBox="1"/>
          <p:nvPr/>
        </p:nvSpPr>
        <p:spPr>
          <a:xfrm>
            <a:off x="9999806" y="5894373"/>
            <a:ext cx="1582934" cy="738664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ja-JP" sz="1600" dirty="0" err="1">
                <a:solidFill>
                  <a:schemeClr val="bg1"/>
                </a:solidFill>
                <a:latin typeface="+mj-lt"/>
              </a:rPr>
              <a:t>Plonar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altLang="ja-JP" sz="1600" b="1" dirty="0">
                <a:solidFill>
                  <a:schemeClr val="bg1"/>
                </a:solidFill>
                <a:latin typeface="+mj-lt"/>
              </a:rPr>
              <a:t>Retina</a:t>
            </a:r>
          </a:p>
          <a:p>
            <a:pPr algn="r"/>
            <a:r>
              <a:rPr lang="en-US" altLang="ja-JP" sz="1600" b="1" dirty="0">
                <a:solidFill>
                  <a:schemeClr val="bg1"/>
                </a:solidFill>
                <a:latin typeface="+mj-lt"/>
              </a:rPr>
              <a:t>36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 S118- (2016).</a:t>
            </a:r>
            <a:br>
              <a:rPr lang="en-US" altLang="ja-JP" sz="1600" dirty="0">
                <a:solidFill>
                  <a:schemeClr val="bg1"/>
                </a:solidFill>
                <a:latin typeface="+mj-lt"/>
              </a:rPr>
            </a:b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VISTA</a:t>
            </a:r>
            <a:endParaRPr lang="ja-JP" alt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F62A0D-57FE-452B-9CCC-09D2846CA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150490"/>
            <a:ext cx="2514940" cy="25114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A03C56-80E0-4FE1-B4D4-9C07F6208C0F}"/>
              </a:ext>
            </a:extLst>
          </p:cNvPr>
          <p:cNvSpPr txBox="1"/>
          <p:nvPr/>
        </p:nvSpPr>
        <p:spPr>
          <a:xfrm>
            <a:off x="1460123" y="5896431"/>
            <a:ext cx="1792029" cy="738664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D.Y. Kim </a:t>
            </a:r>
            <a:r>
              <a:rPr lang="en-US" altLang="ja-JP" sz="1600" b="1" dirty="0">
                <a:solidFill>
                  <a:schemeClr val="bg1"/>
                </a:solidFill>
                <a:latin typeface="+mj-lt"/>
              </a:rPr>
              <a:t>PNAS</a:t>
            </a:r>
          </a:p>
          <a:p>
            <a:pPr algn="r"/>
            <a:r>
              <a:rPr lang="en-US" altLang="ja-JP" sz="1600" b="1" dirty="0">
                <a:solidFill>
                  <a:schemeClr val="bg1"/>
                </a:solidFill>
                <a:latin typeface="+mj-lt"/>
              </a:rPr>
              <a:t>110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 14354- (2013).</a:t>
            </a:r>
            <a:br>
              <a:rPr lang="en-US" altLang="ja-JP" sz="1600" dirty="0">
                <a:solidFill>
                  <a:schemeClr val="bg1"/>
                </a:solidFill>
                <a:latin typeface="+mj-lt"/>
              </a:rPr>
            </a:b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Phase variance</a:t>
            </a:r>
            <a:endParaRPr lang="ja-JP" altLang="en-US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2107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A0B65-488A-4DB1-99AB-5481EF783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441127" cy="493081"/>
          </a:xfrm>
        </p:spPr>
        <p:txBody>
          <a:bodyPr/>
          <a:lstStyle/>
          <a:p>
            <a:r>
              <a:rPr lang="en-US" dirty="0"/>
              <a:t>Dynamics imaging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733667-0F14-4C98-8185-0E2C6FB5B636}"/>
              </a:ext>
            </a:extLst>
          </p:cNvPr>
          <p:cNvGrpSpPr/>
          <p:nvPr/>
        </p:nvGrpSpPr>
        <p:grpSpPr>
          <a:xfrm>
            <a:off x="116190" y="1773669"/>
            <a:ext cx="2735644" cy="3310662"/>
            <a:chOff x="232379" y="794149"/>
            <a:chExt cx="2735644" cy="331066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76E857A-605D-41EC-94A0-CE5BF0A6D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4" t="78563" r="53881" b="1805"/>
            <a:stretch/>
          </p:blipFill>
          <p:spPr>
            <a:xfrm>
              <a:off x="304801" y="1219386"/>
              <a:ext cx="2590800" cy="2342103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5BCF79E-9177-495B-8CE3-DE63266BC101}"/>
                </a:ext>
              </a:extLst>
            </p:cNvPr>
            <p:cNvSpPr/>
            <p:nvPr/>
          </p:nvSpPr>
          <p:spPr>
            <a:xfrm>
              <a:off x="232379" y="3581591"/>
              <a:ext cx="2735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r>
                <a:rPr lang="en-US" sz="1400" dirty="0" err="1">
                  <a:solidFill>
                    <a:srgbClr val="002060"/>
                  </a:solidFill>
                </a:rPr>
                <a:t>Apelian</a:t>
              </a:r>
              <a:r>
                <a:rPr lang="en-US" sz="1400" dirty="0">
                  <a:solidFill>
                    <a:srgbClr val="002060"/>
                  </a:solidFill>
                </a:rPr>
                <a:t> et al., </a:t>
              </a:r>
              <a:r>
                <a:rPr lang="en-US" sz="1400" i="1" dirty="0">
                  <a:solidFill>
                    <a:srgbClr val="002060"/>
                  </a:solidFill>
                </a:rPr>
                <a:t>Biomed. Opt. Express</a:t>
              </a:r>
              <a:r>
                <a:rPr lang="en-US" sz="1400" dirty="0">
                  <a:solidFill>
                    <a:srgbClr val="002060"/>
                  </a:solidFill>
                </a:rPr>
                <a:t>, </a:t>
              </a:r>
              <a:r>
                <a:rPr lang="en-US" sz="1400" b="1" dirty="0">
                  <a:solidFill>
                    <a:srgbClr val="002060"/>
                  </a:solidFill>
                </a:rPr>
                <a:t>7</a:t>
              </a:r>
              <a:r>
                <a:rPr lang="en-US" sz="1400" dirty="0">
                  <a:solidFill>
                    <a:srgbClr val="002060"/>
                  </a:solidFill>
                </a:rPr>
                <a:t>, 1511– (2016).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03289B43-464D-40E2-A8FE-32A0C2C1AB69}"/>
                </a:ext>
              </a:extLst>
            </p:cNvPr>
            <p:cNvSpPr txBox="1"/>
            <p:nvPr/>
          </p:nvSpPr>
          <p:spPr>
            <a:xfrm>
              <a:off x="1015958" y="794149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 liver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5D44FE-A9E9-4AD3-A3DA-E89E9F57D750}"/>
              </a:ext>
            </a:extLst>
          </p:cNvPr>
          <p:cNvGrpSpPr/>
          <p:nvPr/>
        </p:nvGrpSpPr>
        <p:grpSpPr>
          <a:xfrm>
            <a:off x="2779412" y="1773669"/>
            <a:ext cx="3143199" cy="3310661"/>
            <a:chOff x="2895601" y="794149"/>
            <a:chExt cx="3143199" cy="33106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7A1F94-6505-45B4-8276-A4299DFF6173}"/>
                </a:ext>
              </a:extLst>
            </p:cNvPr>
            <p:cNvSpPr/>
            <p:nvPr/>
          </p:nvSpPr>
          <p:spPr>
            <a:xfrm>
              <a:off x="2895601" y="3581590"/>
              <a:ext cx="31431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rgbClr val="002060"/>
                  </a:solidFill>
                </a:rPr>
                <a:t>I. A. El-</a:t>
              </a:r>
              <a:r>
                <a:rPr lang="en-US" sz="1400" dirty="0" err="1">
                  <a:solidFill>
                    <a:srgbClr val="002060"/>
                  </a:solidFill>
                </a:rPr>
                <a:t>Sadek</a:t>
              </a:r>
              <a:r>
                <a:rPr lang="en-US" sz="1400" dirty="0">
                  <a:solidFill>
                    <a:srgbClr val="002060"/>
                  </a:solidFill>
                </a:rPr>
                <a:t> et al., </a:t>
              </a:r>
              <a:r>
                <a:rPr lang="en-US" sz="1400" i="1" dirty="0">
                  <a:solidFill>
                    <a:srgbClr val="002060"/>
                  </a:solidFill>
                </a:rPr>
                <a:t>Biomed. Opt. Express</a:t>
              </a:r>
              <a:r>
                <a:rPr lang="en-US" sz="1400" dirty="0">
                  <a:solidFill>
                    <a:srgbClr val="002060"/>
                  </a:solidFill>
                </a:rPr>
                <a:t>, </a:t>
              </a:r>
              <a:r>
                <a:rPr lang="en-US" sz="1400" b="1" dirty="0">
                  <a:solidFill>
                    <a:srgbClr val="002060"/>
                  </a:solidFill>
                </a:rPr>
                <a:t>11</a:t>
              </a:r>
              <a:r>
                <a:rPr lang="en-US" sz="1400" dirty="0">
                  <a:solidFill>
                    <a:srgbClr val="002060"/>
                  </a:solidFill>
                </a:rPr>
                <a:t>, 6231–(2020).</a:t>
              </a:r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CB6F71F4-69AC-4A3B-8531-8378DC6E9134}"/>
                </a:ext>
              </a:extLst>
            </p:cNvPr>
            <p:cNvSpPr txBox="1"/>
            <p:nvPr/>
          </p:nvSpPr>
          <p:spPr>
            <a:xfrm>
              <a:off x="3396469" y="794149"/>
              <a:ext cx="2013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Tumor Spheroid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ECA208-EC42-4D55-A439-BCFE4D267432}"/>
              </a:ext>
            </a:extLst>
          </p:cNvPr>
          <p:cNvGrpSpPr/>
          <p:nvPr/>
        </p:nvGrpSpPr>
        <p:grpSpPr>
          <a:xfrm>
            <a:off x="5596881" y="1773669"/>
            <a:ext cx="3594215" cy="3142009"/>
            <a:chOff x="5713070" y="794149"/>
            <a:chExt cx="3594215" cy="314200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82E66B-308F-49FE-9673-C5370D4B1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0785" y="1209335"/>
              <a:ext cx="2984615" cy="234210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EDB834A-564C-4B08-8925-7404A6B46DA6}"/>
                </a:ext>
              </a:extLst>
            </p:cNvPr>
            <p:cNvSpPr/>
            <p:nvPr/>
          </p:nvSpPr>
          <p:spPr>
            <a:xfrm>
              <a:off x="5713070" y="3628381"/>
              <a:ext cx="35942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r>
                <a:rPr lang="en-US" sz="1400" dirty="0" err="1">
                  <a:solidFill>
                    <a:srgbClr val="002060"/>
                  </a:solidFill>
                </a:rPr>
                <a:t>Münter</a:t>
              </a:r>
              <a:r>
                <a:rPr lang="en-US" sz="1400" dirty="0">
                  <a:solidFill>
                    <a:srgbClr val="002060"/>
                  </a:solidFill>
                </a:rPr>
                <a:t> et al., </a:t>
              </a:r>
              <a:r>
                <a:rPr lang="en-US" sz="1400" i="1" dirty="0">
                  <a:solidFill>
                    <a:srgbClr val="002060"/>
                  </a:solidFill>
                </a:rPr>
                <a:t>Opt. Lett.</a:t>
              </a:r>
              <a:r>
                <a:rPr lang="en-US" sz="1400" dirty="0">
                  <a:solidFill>
                    <a:srgbClr val="002060"/>
                  </a:solidFill>
                </a:rPr>
                <a:t>, </a:t>
              </a:r>
              <a:r>
                <a:rPr lang="en-US" sz="1400" b="1" dirty="0">
                  <a:solidFill>
                    <a:srgbClr val="002060"/>
                  </a:solidFill>
                </a:rPr>
                <a:t>45</a:t>
              </a:r>
              <a:r>
                <a:rPr lang="en-US" sz="1400" dirty="0">
                  <a:solidFill>
                    <a:srgbClr val="002060"/>
                  </a:solidFill>
                </a:rPr>
                <a:t>, 4766- (2020).</a:t>
              </a: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4232EAC8-8917-45FF-80B6-4EDF0ADC54C3}"/>
                </a:ext>
              </a:extLst>
            </p:cNvPr>
            <p:cNvSpPr txBox="1"/>
            <p:nvPr/>
          </p:nvSpPr>
          <p:spPr>
            <a:xfrm>
              <a:off x="6423657" y="794149"/>
              <a:ext cx="1876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Murine Tongue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51EC89-5A42-4D33-BCFC-1ACD8A37ECE0}"/>
              </a:ext>
            </a:extLst>
          </p:cNvPr>
          <p:cNvGrpSpPr/>
          <p:nvPr/>
        </p:nvGrpSpPr>
        <p:grpSpPr>
          <a:xfrm>
            <a:off x="8749267" y="1773669"/>
            <a:ext cx="3326543" cy="3280509"/>
            <a:chOff x="8865456" y="794149"/>
            <a:chExt cx="3326543" cy="328050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98E10E9-CCAD-4DD5-8892-0AB9AF59A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1919" y="1199285"/>
              <a:ext cx="2997369" cy="236220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9BB576-3575-4515-9FAF-5BC37DAD0809}"/>
                </a:ext>
              </a:extLst>
            </p:cNvPr>
            <p:cNvSpPr/>
            <p:nvPr/>
          </p:nvSpPr>
          <p:spPr>
            <a:xfrm>
              <a:off x="9144000" y="3551438"/>
              <a:ext cx="30479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rgbClr val="002060"/>
                  </a:solidFill>
                </a:rPr>
                <a:t>Leung et al., </a:t>
              </a:r>
              <a:r>
                <a:rPr lang="en-US" sz="1400" i="1" dirty="0">
                  <a:solidFill>
                    <a:srgbClr val="002060"/>
                  </a:solidFill>
                </a:rPr>
                <a:t>Biomed. Opt. Express</a:t>
              </a:r>
              <a:r>
                <a:rPr lang="en-US" sz="1400" dirty="0">
                  <a:solidFill>
                    <a:srgbClr val="002060"/>
                  </a:solidFill>
                </a:rPr>
                <a:t>, </a:t>
              </a:r>
              <a:r>
                <a:rPr lang="en-US" sz="1400" b="1" dirty="0">
                  <a:solidFill>
                    <a:srgbClr val="002060"/>
                  </a:solidFill>
                </a:rPr>
                <a:t>11</a:t>
              </a:r>
              <a:r>
                <a:rPr lang="en-US" sz="1400" dirty="0">
                  <a:solidFill>
                    <a:srgbClr val="002060"/>
                  </a:solidFill>
                </a:rPr>
                <a:t>, 2768– (2020).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122BCF-F054-48BA-9F4F-A91B3C6F7832}"/>
                </a:ext>
              </a:extLst>
            </p:cNvPr>
            <p:cNvSpPr/>
            <p:nvPr/>
          </p:nvSpPr>
          <p:spPr>
            <a:xfrm>
              <a:off x="8865456" y="794149"/>
              <a:ext cx="32223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002060"/>
                  </a:solidFill>
                </a:rPr>
                <a:t>Human esophageal biopsy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8F5EECB-B8F3-46D0-991E-78CA957C7BAA}"/>
              </a:ext>
            </a:extLst>
          </p:cNvPr>
          <p:cNvSpPr txBox="1"/>
          <p:nvPr/>
        </p:nvSpPr>
        <p:spPr>
          <a:xfrm>
            <a:off x="7424899" y="6477000"/>
            <a:ext cx="46743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dirty="0">
                <a:solidFill>
                  <a:srgbClr val="002060"/>
                </a:solidFill>
                <a:latin typeface="+mj-lt"/>
              </a:rPr>
              <a:t>Slide summarized by </a:t>
            </a:r>
            <a:r>
              <a:rPr lang="en-US" altLang="ja-JP" sz="2000" dirty="0" err="1">
                <a:solidFill>
                  <a:srgbClr val="002060"/>
                </a:solidFill>
                <a:latin typeface="+mj-lt"/>
              </a:rPr>
              <a:t>Pradipta</a:t>
            </a:r>
            <a:r>
              <a:rPr lang="en-US" altLang="ja-JP" sz="2000" dirty="0">
                <a:solidFill>
                  <a:srgbClr val="002060"/>
                </a:solidFill>
                <a:latin typeface="+mj-lt"/>
              </a:rPr>
              <a:t> Mukherjee</a:t>
            </a:r>
            <a:endParaRPr lang="ja-JP" altLang="en-US" sz="2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0008AF16-4B34-48B5-9460-4635BC58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83" y="5312501"/>
            <a:ext cx="7685594" cy="453088"/>
          </a:xfrm>
          <a:prstGeom prst="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chemeClr val="bg1"/>
                </a:solidFill>
                <a:latin typeface="+mn-lt"/>
              </a:rPr>
              <a:t>How do we describe “temporal imaging property”?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3A4B1-A6BA-4422-9390-1B02386BFDE0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1" b="33203"/>
          <a:stretch/>
        </p:blipFill>
        <p:spPr>
          <a:xfrm>
            <a:off x="2873713" y="2220570"/>
            <a:ext cx="2847652" cy="229358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9133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DE502-6875-4E4A-9C47-A8F45001CD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8057775" cy="902424"/>
          </a:xfrm>
        </p:spPr>
        <p:txBody>
          <a:bodyPr/>
          <a:lstStyle/>
          <a:p>
            <a:r>
              <a:rPr lang="en-US" dirty="0"/>
              <a:t>Background and current issue:</a:t>
            </a:r>
            <a:br>
              <a:rPr lang="en-US" dirty="0"/>
            </a:br>
            <a:r>
              <a:rPr lang="en-US" dirty="0"/>
              <a:t>Why should we revise OCT imaging theory?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74F06974-9553-4C85-BFBB-6CA311F8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10" y="3139980"/>
            <a:ext cx="2902233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Label-free imaging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4DF0B57-CFA3-40DB-AFFA-CCE333D2E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2317" y="3139980"/>
            <a:ext cx="3176347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Deep-tissue imaging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01DE167D-6864-4499-9A51-963A63A31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3139980"/>
            <a:ext cx="3666866" cy="822420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Axial &amp; Lateral</a:t>
            </a:r>
            <a:br>
              <a:rPr lang="en-US" altLang="ja-JP" sz="2400" b="1" dirty="0">
                <a:solidFill>
                  <a:srgbClr val="002060"/>
                </a:solidFill>
                <a:latin typeface="+mn-lt"/>
              </a:rPr>
            </a:b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high-resolution imaging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BCD06287-3C7A-4B0C-A8C4-A612908D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092994"/>
            <a:ext cx="3240467" cy="822420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Thick tissue culture</a:t>
            </a:r>
          </a:p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(spheroid / organoid)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8FCA9671-3805-4506-AAC7-AAF57E6D3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82" y="1803447"/>
            <a:ext cx="3520992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Regenerative medicine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3226AA1D-ADA7-4A95-8341-66865A218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7242" y="1277660"/>
            <a:ext cx="343443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Effective animal-study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4077A4DA-A36B-4DFA-B520-8CF68B7E4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82" y="1049023"/>
            <a:ext cx="2408508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Drug discovery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8B349CAE-D9CD-47E9-B7A3-2422728A6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118" y="4239129"/>
            <a:ext cx="4165400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800000"/>
                </a:solidFill>
                <a:latin typeface="+mn-lt"/>
              </a:rPr>
              <a:t>Holographic refocusing/AO</a:t>
            </a: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9AF50E1A-DB41-431B-8D8B-A08B0DEB7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490" y="4260119"/>
            <a:ext cx="1380984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800000"/>
                </a:solidFill>
                <a:latin typeface="+mn-lt"/>
              </a:rPr>
              <a:t>High NA</a:t>
            </a: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A87FA48A-9F88-402E-AAC3-95F516791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3513" y="5045164"/>
            <a:ext cx="3570686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800000"/>
                </a:solidFill>
                <a:latin typeface="+mn-lt"/>
              </a:rPr>
              <a:t>Axial-lateral interaction</a:t>
            </a:r>
          </a:p>
        </p:txBody>
      </p:sp>
      <p:sp>
        <p:nvSpPr>
          <p:cNvPr id="34" name="Text Box 2">
            <a:extLst>
              <a:ext uri="{FF2B5EF4-FFF2-40B4-BE49-F238E27FC236}">
                <a16:creationId xmlns:a16="http://schemas.microsoft.com/office/drawing/2014/main" id="{8B1D3856-1FF6-41E7-9DC1-5BB62BAC6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4379" y="6169612"/>
            <a:ext cx="5173689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ctr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n-lt"/>
              </a:rPr>
              <a:t>OCT imaging theory to be revised.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96A6E84-33FB-40DD-8BCE-161ACB1B561C}"/>
              </a:ext>
            </a:extLst>
          </p:cNvPr>
          <p:cNvSpPr/>
          <p:nvPr/>
        </p:nvSpPr>
        <p:spPr bwMode="auto">
          <a:xfrm>
            <a:off x="609600" y="2922481"/>
            <a:ext cx="11385413" cy="1117999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907A732-22F3-40B6-A67F-D485B3336E3E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 bwMode="auto">
          <a:xfrm>
            <a:off x="2774390" y="1275567"/>
            <a:ext cx="2102410" cy="268639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225E897-5179-408D-8381-04C6440193F7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 bwMode="auto">
          <a:xfrm flipV="1">
            <a:off x="3886874" y="1544206"/>
            <a:ext cx="989926" cy="485785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FC22BE4-97FC-4E4A-8BD2-88925DDFEF25}"/>
              </a:ext>
            </a:extLst>
          </p:cNvPr>
          <p:cNvSpPr/>
          <p:nvPr/>
        </p:nvSpPr>
        <p:spPr bwMode="auto">
          <a:xfrm>
            <a:off x="4876800" y="1092994"/>
            <a:ext cx="7118213" cy="902424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EB876CA-0C2E-4065-A88C-F760E5E1066C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 bwMode="auto">
          <a:xfrm rot="16200000" flipH="1">
            <a:off x="5835864" y="4062171"/>
            <a:ext cx="352947" cy="1613038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Left Brace 61">
            <a:extLst>
              <a:ext uri="{FF2B5EF4-FFF2-40B4-BE49-F238E27FC236}">
                <a16:creationId xmlns:a16="http://schemas.microsoft.com/office/drawing/2014/main" id="{6BE95E4E-28A7-4746-9013-5B50D3B928D3}"/>
              </a:ext>
            </a:extLst>
          </p:cNvPr>
          <p:cNvSpPr/>
          <p:nvPr/>
        </p:nvSpPr>
        <p:spPr bwMode="auto">
          <a:xfrm rot="16200000">
            <a:off x="5942988" y="985320"/>
            <a:ext cx="301336" cy="9900051"/>
          </a:xfrm>
          <a:prstGeom prst="leftBrac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xplosion: 8 Points 63">
            <a:extLst>
              <a:ext uri="{FF2B5EF4-FFF2-40B4-BE49-F238E27FC236}">
                <a16:creationId xmlns:a16="http://schemas.microsoft.com/office/drawing/2014/main" id="{7C1254CB-F009-4F33-8B30-9AB558D6CC1F}"/>
              </a:ext>
            </a:extLst>
          </p:cNvPr>
          <p:cNvSpPr/>
          <p:nvPr/>
        </p:nvSpPr>
        <p:spPr bwMode="auto">
          <a:xfrm>
            <a:off x="2133600" y="5485981"/>
            <a:ext cx="1828800" cy="1248187"/>
          </a:xfrm>
          <a:prstGeom prst="irregularSeal1">
            <a:avLst/>
          </a:prstGeom>
          <a:solidFill>
            <a:srgbClr val="FF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/>
              <a:t>HOT TOPIC!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36E58C3-33B5-456A-A12B-48B26A027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32" y="2543909"/>
            <a:ext cx="2629723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B050"/>
                </a:solidFill>
                <a:latin typeface="+mn-lt"/>
              </a:rPr>
              <a:t>OCT microscope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7009BCE-9BFF-4422-B201-818DF0E57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8641" y="4239129"/>
            <a:ext cx="2884600" cy="822420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800000"/>
                </a:solidFill>
                <a:latin typeface="+mn-lt"/>
              </a:rPr>
              <a:t>Multiple scattering</a:t>
            </a:r>
          </a:p>
          <a:p>
            <a:pPr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800000"/>
                </a:solidFill>
                <a:latin typeface="+mn-lt"/>
              </a:rPr>
              <a:t>and Speckle</a:t>
            </a:r>
          </a:p>
        </p:txBody>
      </p:sp>
    </p:spTree>
    <p:extLst>
      <p:ext uri="{BB962C8B-B14F-4D97-AF65-F5344CB8AC3E}">
        <p14:creationId xmlns:p14="http://schemas.microsoft.com/office/powerpoint/2010/main" val="261035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  <p:bldP spid="22" grpId="0"/>
      <p:bldP spid="22" grpId="1"/>
      <p:bldP spid="24" grpId="0"/>
      <p:bldP spid="24" grpId="1"/>
      <p:bldP spid="28" grpId="0"/>
      <p:bldP spid="28" grpId="1"/>
      <p:bldP spid="34" grpId="0"/>
      <p:bldP spid="34" grpId="1"/>
      <p:bldP spid="38" grpId="0" animBg="1"/>
      <p:bldP spid="38" grpId="1" animBg="1"/>
      <p:bldP spid="62" grpId="0" animBg="1"/>
      <p:bldP spid="62" grpId="1" animBg="1"/>
      <p:bldP spid="64" grpId="0" animBg="1"/>
      <p:bldP spid="7" grpId="0"/>
      <p:bldP spid="7" grpId="1"/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Huang, Science (1991)</a:t>
            </a:r>
            <a:endParaRPr kumimoji="1" lang="ja-JP" altLang="en-US"/>
          </a:p>
        </p:txBody>
      </p:sp>
      <p:pic>
        <p:nvPicPr>
          <p:cNvPr id="369666" name="Picture 2"/>
          <p:cNvPicPr>
            <a:picLocks noChangeAspect="1" noChangeArrowheads="1"/>
          </p:cNvPicPr>
          <p:nvPr/>
        </p:nvPicPr>
        <p:blipFill>
          <a:blip r:embed="rId3" cstate="print"/>
          <a:srcRect b="56995"/>
          <a:stretch>
            <a:fillRect/>
          </a:stretch>
        </p:blipFill>
        <p:spPr bwMode="auto">
          <a:xfrm>
            <a:off x="186083" y="1469164"/>
            <a:ext cx="7183083" cy="39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-2458" y="6457890"/>
            <a:ext cx="533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2060"/>
                </a:solidFill>
                <a:latin typeface="+mj-lt"/>
              </a:rPr>
              <a:t>Huang et al., </a:t>
            </a:r>
            <a:r>
              <a:rPr lang="en-US" altLang="ja-JP" sz="2000" i="1" dirty="0">
                <a:solidFill>
                  <a:srgbClr val="002060"/>
                </a:solidFill>
                <a:latin typeface="+mj-lt"/>
              </a:rPr>
              <a:t>Science</a:t>
            </a:r>
            <a:r>
              <a:rPr lang="en-US" altLang="ja-JP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ja-JP" sz="2000" b="1" dirty="0">
                <a:solidFill>
                  <a:srgbClr val="002060"/>
                </a:solidFill>
                <a:latin typeface="+mj-lt"/>
              </a:rPr>
              <a:t>254</a:t>
            </a:r>
            <a:r>
              <a:rPr lang="en-US" altLang="ja-JP" sz="2000" dirty="0">
                <a:solidFill>
                  <a:srgbClr val="002060"/>
                </a:solidFill>
                <a:latin typeface="+mj-lt"/>
              </a:rPr>
              <a:t>, 1178-1181 (1991).</a:t>
            </a:r>
            <a:endParaRPr lang="ja-JP" altLang="en-US" sz="2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68" y="1066800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400" i="1" dirty="0">
                <a:solidFill>
                  <a:srgbClr val="002060"/>
                </a:solidFill>
                <a:latin typeface="+mj-lt"/>
              </a:rPr>
              <a:t>Ex vivo porcine retina/optic nerve head</a:t>
            </a:r>
            <a:endParaRPr lang="ja-JP" alt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24960" y="2142807"/>
            <a:ext cx="4678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000" i="1" dirty="0">
                <a:solidFill>
                  <a:srgbClr val="00B050"/>
                </a:solidFill>
                <a:latin typeface="+mn-lt"/>
              </a:rPr>
              <a:t>D. Huang</a:t>
            </a:r>
            <a:r>
              <a:rPr lang="en-US" altLang="ja-JP" sz="2000" i="1" dirty="0">
                <a:solidFill>
                  <a:srgbClr val="800000"/>
                </a:solidFill>
                <a:latin typeface="+mn-lt"/>
              </a:rPr>
              <a:t>, </a:t>
            </a:r>
            <a:r>
              <a:rPr lang="en-US" altLang="ja-JP" sz="2000" i="1" dirty="0">
                <a:solidFill>
                  <a:srgbClr val="0070C0"/>
                </a:solidFill>
                <a:latin typeface="+mn-lt"/>
              </a:rPr>
              <a:t>E. Swanson</a:t>
            </a:r>
            <a:r>
              <a:rPr lang="en-US" altLang="ja-JP" sz="2000" i="1" dirty="0">
                <a:solidFill>
                  <a:srgbClr val="800000"/>
                </a:solidFill>
                <a:latin typeface="+mn-lt"/>
              </a:rPr>
              <a:t>, </a:t>
            </a:r>
            <a:br>
              <a:rPr lang="en-US" altLang="ja-JP" sz="2000" i="1" dirty="0">
                <a:solidFill>
                  <a:srgbClr val="800000"/>
                </a:solidFill>
                <a:latin typeface="+mn-lt"/>
              </a:rPr>
            </a:br>
            <a:r>
              <a:rPr lang="en-US" altLang="ja-JP" sz="2000" i="1" dirty="0">
                <a:solidFill>
                  <a:srgbClr val="FF0000"/>
                </a:solidFill>
                <a:latin typeface="+mn-lt"/>
              </a:rPr>
              <a:t>C.P. Lin</a:t>
            </a:r>
            <a:r>
              <a:rPr lang="en-US" altLang="ja-JP" sz="2000" i="1" dirty="0">
                <a:solidFill>
                  <a:srgbClr val="800000"/>
                </a:solidFill>
                <a:latin typeface="+mn-lt"/>
              </a:rPr>
              <a:t>, </a:t>
            </a:r>
            <a:r>
              <a:rPr lang="en-US" altLang="ja-JP" sz="2000" i="1" dirty="0">
                <a:solidFill>
                  <a:srgbClr val="FF0000"/>
                </a:solidFill>
                <a:latin typeface="+mn-lt"/>
              </a:rPr>
              <a:t>J.S. Shuman</a:t>
            </a:r>
            <a:r>
              <a:rPr lang="en-US" altLang="ja-JP" sz="2000" i="1" dirty="0">
                <a:solidFill>
                  <a:srgbClr val="800000"/>
                </a:solidFill>
                <a:latin typeface="+mn-lt"/>
              </a:rPr>
              <a:t>, </a:t>
            </a:r>
            <a:br>
              <a:rPr lang="en-US" altLang="ja-JP" sz="2000" i="1" dirty="0">
                <a:solidFill>
                  <a:srgbClr val="800000"/>
                </a:solidFill>
                <a:latin typeface="+mn-lt"/>
              </a:rPr>
            </a:br>
            <a:r>
              <a:rPr lang="en-US" altLang="ja-JP" sz="2000" i="1" dirty="0">
                <a:solidFill>
                  <a:srgbClr val="800000"/>
                </a:solidFill>
                <a:latin typeface="+mn-lt"/>
              </a:rPr>
              <a:t>W. </a:t>
            </a:r>
            <a:r>
              <a:rPr lang="en-US" altLang="ja-JP" sz="2000" i="1" dirty="0">
                <a:solidFill>
                  <a:srgbClr val="FF0000"/>
                </a:solidFill>
                <a:latin typeface="+mn-lt"/>
              </a:rPr>
              <a:t>G. Stinson</a:t>
            </a:r>
            <a:r>
              <a:rPr lang="en-US" altLang="ja-JP" sz="2000" i="1" dirty="0">
                <a:solidFill>
                  <a:srgbClr val="800000"/>
                </a:solidFill>
                <a:latin typeface="+mn-lt"/>
              </a:rPr>
              <a:t>, </a:t>
            </a:r>
            <a:r>
              <a:rPr lang="en-US" altLang="ja-JP" sz="2000" i="1" dirty="0">
                <a:solidFill>
                  <a:srgbClr val="FF0000"/>
                </a:solidFill>
                <a:latin typeface="+mn-lt"/>
              </a:rPr>
              <a:t>W. Chang</a:t>
            </a:r>
            <a:r>
              <a:rPr lang="en-US" altLang="ja-JP" sz="2000" i="1" dirty="0">
                <a:solidFill>
                  <a:srgbClr val="800000"/>
                </a:solidFill>
                <a:latin typeface="+mn-lt"/>
              </a:rPr>
              <a:t>, </a:t>
            </a:r>
            <a:br>
              <a:rPr lang="en-US" altLang="ja-JP" sz="2000" i="1" dirty="0">
                <a:solidFill>
                  <a:srgbClr val="800000"/>
                </a:solidFill>
                <a:latin typeface="+mn-lt"/>
              </a:rPr>
            </a:br>
            <a:r>
              <a:rPr lang="en-US" altLang="ja-JP" sz="2000" i="1" dirty="0">
                <a:solidFill>
                  <a:srgbClr val="009900"/>
                </a:solidFill>
                <a:latin typeface="+mn-lt"/>
              </a:rPr>
              <a:t>M.R. </a:t>
            </a:r>
            <a:r>
              <a:rPr lang="en-US" altLang="ja-JP" sz="2000" i="1" dirty="0" err="1">
                <a:solidFill>
                  <a:srgbClr val="009900"/>
                </a:solidFill>
                <a:latin typeface="+mn-lt"/>
              </a:rPr>
              <a:t>Hee</a:t>
            </a:r>
            <a:r>
              <a:rPr lang="en-US" altLang="ja-JP" sz="2000" i="1" dirty="0">
                <a:solidFill>
                  <a:srgbClr val="800000"/>
                </a:solidFill>
                <a:latin typeface="+mn-lt"/>
              </a:rPr>
              <a:t>, T. </a:t>
            </a:r>
            <a:r>
              <a:rPr lang="en-US" altLang="ja-JP" sz="2000" i="1" dirty="0" err="1">
                <a:solidFill>
                  <a:srgbClr val="800000"/>
                </a:solidFill>
                <a:latin typeface="+mn-lt"/>
              </a:rPr>
              <a:t>Flotte</a:t>
            </a:r>
            <a:r>
              <a:rPr lang="en-US" altLang="ja-JP" sz="2000" i="1" dirty="0">
                <a:solidFill>
                  <a:srgbClr val="800000"/>
                </a:solidFill>
                <a:latin typeface="+mn-lt"/>
              </a:rPr>
              <a:t>, K. Gregory, </a:t>
            </a:r>
            <a:r>
              <a:rPr lang="en-US" altLang="ja-JP" sz="2000" i="1" dirty="0">
                <a:solidFill>
                  <a:srgbClr val="FF0000"/>
                </a:solidFill>
                <a:latin typeface="+mn-lt"/>
              </a:rPr>
              <a:t>C.A. </a:t>
            </a:r>
            <a:r>
              <a:rPr lang="en-US" altLang="ja-JP" sz="2000" i="1" dirty="0" err="1">
                <a:solidFill>
                  <a:srgbClr val="FF0000"/>
                </a:solidFill>
                <a:latin typeface="+mn-lt"/>
              </a:rPr>
              <a:t>Puliafito</a:t>
            </a:r>
            <a:r>
              <a:rPr lang="en-US" altLang="ja-JP" sz="2000" i="1" dirty="0">
                <a:solidFill>
                  <a:srgbClr val="800000"/>
                </a:solidFill>
                <a:latin typeface="+mn-lt"/>
              </a:rPr>
              <a:t>, </a:t>
            </a:r>
            <a:r>
              <a:rPr lang="en-US" altLang="ja-JP" sz="2000" i="1" dirty="0">
                <a:solidFill>
                  <a:srgbClr val="0070C0"/>
                </a:solidFill>
                <a:latin typeface="+mn-lt"/>
              </a:rPr>
              <a:t>J.G. Fujimoto</a:t>
            </a:r>
            <a:br>
              <a:rPr lang="en-US" altLang="ja-JP" sz="2000" i="1" dirty="0">
                <a:solidFill>
                  <a:srgbClr val="800000"/>
                </a:solidFill>
                <a:latin typeface="+mn-lt"/>
              </a:rPr>
            </a:br>
            <a:r>
              <a:rPr lang="en-US" altLang="ja-JP" sz="2000" dirty="0">
                <a:solidFill>
                  <a:srgbClr val="800000"/>
                </a:solidFill>
                <a:latin typeface="+mn-lt"/>
              </a:rPr>
              <a:t>(</a:t>
            </a: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Medical</a:t>
            </a:r>
            <a:r>
              <a:rPr lang="en-US" altLang="ja-JP" sz="2000" dirty="0">
                <a:solidFill>
                  <a:srgbClr val="800000"/>
                </a:solidFill>
                <a:latin typeface="+mn-lt"/>
              </a:rPr>
              <a:t>, </a:t>
            </a:r>
            <a:r>
              <a:rPr lang="en-US" altLang="ja-JP" sz="2000" dirty="0">
                <a:solidFill>
                  <a:srgbClr val="0070C0"/>
                </a:solidFill>
                <a:latin typeface="+mn-lt"/>
              </a:rPr>
              <a:t>Engineering</a:t>
            </a:r>
            <a:r>
              <a:rPr lang="en-US" altLang="ja-JP" sz="2000" dirty="0">
                <a:solidFill>
                  <a:srgbClr val="800000"/>
                </a:solidFill>
                <a:latin typeface="+mn-lt"/>
              </a:rPr>
              <a:t>,</a:t>
            </a:r>
            <a:r>
              <a:rPr lang="en-US" altLang="ja-JP" sz="20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ja-JP" sz="2000" dirty="0">
                <a:solidFill>
                  <a:srgbClr val="00B050"/>
                </a:solidFill>
                <a:latin typeface="+mn-lt"/>
              </a:rPr>
              <a:t>MD-PhD</a:t>
            </a:r>
            <a:r>
              <a:rPr lang="en-US" altLang="ja-JP" sz="2000" dirty="0">
                <a:solidFill>
                  <a:srgbClr val="800000"/>
                </a:solidFill>
                <a:latin typeface="+mn-lt"/>
              </a:rPr>
              <a:t>)</a:t>
            </a:r>
            <a:endParaRPr lang="ja-JP" altLang="en-US" sz="20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369668" name="Picture 4" descr="David Huang"/>
          <p:cNvPicPr>
            <a:picLocks noChangeAspect="1" noChangeArrowheads="1"/>
          </p:cNvPicPr>
          <p:nvPr/>
        </p:nvPicPr>
        <p:blipFill>
          <a:blip r:embed="rId4" cstate="print"/>
          <a:srcRect t="10942" b="8524"/>
          <a:stretch>
            <a:fillRect/>
          </a:stretch>
        </p:blipFill>
        <p:spPr bwMode="auto">
          <a:xfrm>
            <a:off x="8991600" y="-13429"/>
            <a:ext cx="1691680" cy="1811764"/>
          </a:xfrm>
          <a:prstGeom prst="rect">
            <a:avLst/>
          </a:prstGeom>
          <a:noFill/>
        </p:spPr>
      </p:pic>
      <p:pic>
        <p:nvPicPr>
          <p:cNvPr id="369670" name="Picture 6" descr="http://www.mirm.pitt.edu/people/graphics/Schuman.jpg"/>
          <p:cNvPicPr>
            <a:picLocks noChangeAspect="1" noChangeArrowheads="1"/>
          </p:cNvPicPr>
          <p:nvPr/>
        </p:nvPicPr>
        <p:blipFill>
          <a:blip r:embed="rId5" cstate="print"/>
          <a:srcRect l="9731" b="11939"/>
          <a:stretch>
            <a:fillRect/>
          </a:stretch>
        </p:blipFill>
        <p:spPr bwMode="auto">
          <a:xfrm>
            <a:off x="10647784" y="-13429"/>
            <a:ext cx="1547664" cy="1811764"/>
          </a:xfrm>
          <a:prstGeom prst="rect">
            <a:avLst/>
          </a:prstGeom>
          <a:noFill/>
        </p:spPr>
      </p:pic>
      <p:pic>
        <p:nvPicPr>
          <p:cNvPr id="369672" name="Picture 8" descr="James G. Fujimoto"/>
          <p:cNvPicPr>
            <a:picLocks noChangeAspect="1" noChangeArrowheads="1"/>
          </p:cNvPicPr>
          <p:nvPr/>
        </p:nvPicPr>
        <p:blipFill>
          <a:blip r:embed="rId6" cstate="print"/>
          <a:srcRect r="18900" b="9554"/>
          <a:stretch>
            <a:fillRect/>
          </a:stretch>
        </p:blipFill>
        <p:spPr bwMode="auto">
          <a:xfrm>
            <a:off x="10488488" y="5003393"/>
            <a:ext cx="1680887" cy="1874588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9748227" y="175349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dirty="0">
                <a:solidFill>
                  <a:srgbClr val="002060"/>
                </a:solidFill>
                <a:latin typeface="+mj-lt"/>
              </a:rPr>
              <a:t>Huang</a:t>
            </a:r>
            <a:endParaRPr lang="ja-JP" alt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44487" y="175349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dirty="0">
                <a:solidFill>
                  <a:srgbClr val="002060"/>
                </a:solidFill>
                <a:latin typeface="+mj-lt"/>
              </a:rPr>
              <a:t>Schuman</a:t>
            </a:r>
            <a:endParaRPr lang="ja-JP" altLang="en-US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34255" y="464389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dirty="0">
                <a:solidFill>
                  <a:srgbClr val="002060"/>
                </a:solidFill>
                <a:latin typeface="+mj-lt"/>
              </a:rPr>
              <a:t>Fujimoto</a:t>
            </a:r>
            <a:endParaRPr lang="ja-JP" altLang="en-US" dirty="0">
              <a:solidFill>
                <a:srgbClr val="00206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ext Box 2"/>
          <p:cNvSpPr txBox="1">
            <a:spLocks noChangeArrowheads="1"/>
          </p:cNvSpPr>
          <p:nvPr/>
        </p:nvSpPr>
        <p:spPr bwMode="auto">
          <a:xfrm>
            <a:off x="3647729" y="764705"/>
            <a:ext cx="5679019" cy="51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dirty="0">
                <a:solidFill>
                  <a:srgbClr val="002060"/>
                </a:solidFill>
                <a:latin typeface="+mj-lt"/>
              </a:rPr>
              <a:t>Optical</a:t>
            </a:r>
            <a:r>
              <a:rPr lang="en-US" altLang="ja-JP" sz="2400" dirty="0">
                <a:solidFill>
                  <a:srgbClr val="002060"/>
                </a:solidFill>
                <a:latin typeface="+mj-lt"/>
              </a:rPr>
              <a:t> Coherence Tomography (OCT) </a:t>
            </a:r>
          </a:p>
        </p:txBody>
      </p:sp>
      <p:sp>
        <p:nvSpPr>
          <p:cNvPr id="220168" name="Text Box 8"/>
          <p:cNvSpPr txBox="1">
            <a:spLocks noChangeArrowheads="1"/>
          </p:cNvSpPr>
          <p:nvPr/>
        </p:nvSpPr>
        <p:spPr bwMode="auto">
          <a:xfrm>
            <a:off x="1312581" y="2276872"/>
            <a:ext cx="21223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2060"/>
                </a:solidFill>
                <a:latin typeface="+mj-lt"/>
              </a:rPr>
              <a:t>Point detection </a:t>
            </a:r>
          </a:p>
        </p:txBody>
      </p:sp>
      <p:sp>
        <p:nvSpPr>
          <p:cNvPr id="220169" name="Text Box 9"/>
          <p:cNvSpPr txBox="1">
            <a:spLocks noChangeArrowheads="1"/>
          </p:cNvSpPr>
          <p:nvPr/>
        </p:nvSpPr>
        <p:spPr bwMode="auto">
          <a:xfrm>
            <a:off x="1312581" y="2636912"/>
            <a:ext cx="31835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2060"/>
                </a:solidFill>
                <a:latin typeface="+mj-lt"/>
              </a:rPr>
              <a:t>2-D scan for 2-D image</a:t>
            </a:r>
          </a:p>
        </p:txBody>
      </p:sp>
      <p:sp>
        <p:nvSpPr>
          <p:cNvPr id="220170" name="Text Box 10"/>
          <p:cNvSpPr txBox="1">
            <a:spLocks noChangeArrowheads="1"/>
          </p:cNvSpPr>
          <p:nvPr/>
        </p:nvSpPr>
        <p:spPr bwMode="auto">
          <a:xfrm>
            <a:off x="1809115" y="2961112"/>
            <a:ext cx="27475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FF0000"/>
                </a:solidFill>
                <a:latin typeface="+mj-lt"/>
              </a:rPr>
              <a:t>long measurement time </a:t>
            </a:r>
          </a:p>
        </p:txBody>
      </p:sp>
      <p:sp>
        <p:nvSpPr>
          <p:cNvPr id="220179" name="Text Box 19"/>
          <p:cNvSpPr txBox="1">
            <a:spLocks noChangeArrowheads="1"/>
          </p:cNvSpPr>
          <p:nvPr/>
        </p:nvSpPr>
        <p:spPr bwMode="auto">
          <a:xfrm>
            <a:off x="685800" y="1935564"/>
            <a:ext cx="2709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j-lt"/>
              </a:rPr>
              <a:t>Time domain OCT </a:t>
            </a:r>
          </a:p>
        </p:txBody>
      </p:sp>
      <p:sp>
        <p:nvSpPr>
          <p:cNvPr id="220181" name="Text Box 21"/>
          <p:cNvSpPr txBox="1">
            <a:spLocks noChangeArrowheads="1"/>
          </p:cNvSpPr>
          <p:nvPr/>
        </p:nvSpPr>
        <p:spPr bwMode="auto">
          <a:xfrm>
            <a:off x="9056590" y="3004763"/>
            <a:ext cx="24768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9900"/>
                </a:solidFill>
                <a:latin typeface="+mj-lt"/>
              </a:rPr>
              <a:t>High optical efficiency</a:t>
            </a:r>
          </a:p>
        </p:txBody>
      </p:sp>
      <p:sp>
        <p:nvSpPr>
          <p:cNvPr id="220184" name="Text Box 24"/>
          <p:cNvSpPr txBox="1">
            <a:spLocks noChangeArrowheads="1"/>
          </p:cNvSpPr>
          <p:nvPr/>
        </p:nvSpPr>
        <p:spPr bwMode="auto">
          <a:xfrm>
            <a:off x="1523658" y="4910716"/>
            <a:ext cx="3297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j-lt"/>
              </a:rPr>
              <a:t>Spectral domain  OCT </a:t>
            </a:r>
          </a:p>
        </p:txBody>
      </p:sp>
      <p:sp>
        <p:nvSpPr>
          <p:cNvPr id="220187" name="Text Box 27"/>
          <p:cNvSpPr txBox="1">
            <a:spLocks noChangeArrowheads="1"/>
          </p:cNvSpPr>
          <p:nvPr/>
        </p:nvSpPr>
        <p:spPr bwMode="auto">
          <a:xfrm>
            <a:off x="2251638" y="5211662"/>
            <a:ext cx="24301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2060"/>
                </a:solidFill>
                <a:latin typeface="+mj-lt"/>
              </a:rPr>
              <a:t>with spectrometer</a:t>
            </a:r>
          </a:p>
        </p:txBody>
      </p:sp>
      <p:sp>
        <p:nvSpPr>
          <p:cNvPr id="220191" name="Text Box 31"/>
          <p:cNvSpPr txBox="1">
            <a:spLocks noChangeArrowheads="1"/>
          </p:cNvSpPr>
          <p:nvPr/>
        </p:nvSpPr>
        <p:spPr bwMode="auto">
          <a:xfrm>
            <a:off x="6176606" y="4910716"/>
            <a:ext cx="29046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+mj-lt"/>
              </a:rPr>
              <a:t>Swept source  OCT </a:t>
            </a:r>
          </a:p>
        </p:txBody>
      </p:sp>
      <p:sp>
        <p:nvSpPr>
          <p:cNvPr id="220193" name="Text Box 33"/>
          <p:cNvSpPr txBox="1">
            <a:spLocks noChangeArrowheads="1"/>
          </p:cNvSpPr>
          <p:nvPr/>
        </p:nvSpPr>
        <p:spPr bwMode="auto">
          <a:xfrm>
            <a:off x="6697021" y="5211662"/>
            <a:ext cx="5259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2060"/>
                </a:solidFill>
                <a:latin typeface="+mj-lt"/>
              </a:rPr>
              <a:t>with wavelength-sweeping light source</a:t>
            </a:r>
          </a:p>
        </p:txBody>
      </p:sp>
      <p:sp>
        <p:nvSpPr>
          <p:cNvPr id="220194" name="Text Box 34"/>
          <p:cNvSpPr txBox="1">
            <a:spLocks noChangeArrowheads="1"/>
          </p:cNvSpPr>
          <p:nvPr/>
        </p:nvSpPr>
        <p:spPr bwMode="auto">
          <a:xfrm>
            <a:off x="6698372" y="5621504"/>
            <a:ext cx="27170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9900"/>
                </a:solidFill>
                <a:latin typeface="+mj-lt"/>
              </a:rPr>
              <a:t>Suitable for </a:t>
            </a:r>
            <a:r>
              <a:rPr lang="el-GR" altLang="ja-JP" sz="2400" dirty="0">
                <a:solidFill>
                  <a:srgbClr val="009900"/>
                </a:solidFill>
                <a:latin typeface="Calibri"/>
                <a:cs typeface="Calibri"/>
              </a:rPr>
              <a:t>λ</a:t>
            </a:r>
            <a:r>
              <a:rPr lang="en-US" altLang="ja-JP" sz="2400" dirty="0">
                <a:solidFill>
                  <a:srgbClr val="009900"/>
                </a:solidFill>
                <a:latin typeface="Calibri"/>
                <a:cs typeface="Calibri"/>
              </a:rPr>
              <a:t> ≥ 1 </a:t>
            </a:r>
            <a:r>
              <a:rPr lang="el-GR" altLang="ja-JP" sz="2400" dirty="0">
                <a:solidFill>
                  <a:srgbClr val="009900"/>
                </a:solidFill>
                <a:latin typeface="Calibri"/>
                <a:cs typeface="Calibri"/>
              </a:rPr>
              <a:t>μ</a:t>
            </a:r>
            <a:r>
              <a:rPr lang="en-US" altLang="ja-JP" sz="2400" dirty="0">
                <a:solidFill>
                  <a:srgbClr val="009900"/>
                </a:solidFill>
                <a:latin typeface="Calibri"/>
                <a:cs typeface="Calibri"/>
              </a:rPr>
              <a:t>m</a:t>
            </a:r>
            <a:endParaRPr lang="en-US" altLang="ja-JP" sz="2400" dirty="0">
              <a:solidFill>
                <a:srgbClr val="009900"/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5E627F-048E-4607-AB8E-249832C24F60}"/>
              </a:ext>
            </a:extLst>
          </p:cNvPr>
          <p:cNvGrpSpPr/>
          <p:nvPr/>
        </p:nvGrpSpPr>
        <p:grpSpPr>
          <a:xfrm>
            <a:off x="6553200" y="1935564"/>
            <a:ext cx="3727884" cy="1070680"/>
            <a:chOff x="6553200" y="1935564"/>
            <a:chExt cx="3727884" cy="1070680"/>
          </a:xfrm>
        </p:grpSpPr>
        <p:sp>
          <p:nvSpPr>
            <p:cNvPr id="220201" name="Text Box 41"/>
            <p:cNvSpPr txBox="1">
              <a:spLocks noChangeArrowheads="1"/>
            </p:cNvSpPr>
            <p:nvPr/>
          </p:nvSpPr>
          <p:spPr bwMode="auto">
            <a:xfrm>
              <a:off x="7097520" y="2276872"/>
              <a:ext cx="19187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eaLnBrk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ja-JP" sz="2400" dirty="0">
                  <a:solidFill>
                    <a:srgbClr val="002060"/>
                  </a:solidFill>
                  <a:latin typeface="+mj-lt"/>
                </a:rPr>
                <a:t>Line detection</a:t>
              </a:r>
            </a:p>
          </p:txBody>
        </p:sp>
        <p:sp>
          <p:nvSpPr>
            <p:cNvPr id="220202" name="Text Box 42"/>
            <p:cNvSpPr txBox="1">
              <a:spLocks noChangeArrowheads="1"/>
            </p:cNvSpPr>
            <p:nvPr/>
          </p:nvSpPr>
          <p:spPr bwMode="auto">
            <a:xfrm>
              <a:off x="7097520" y="2636912"/>
              <a:ext cx="31835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eaLnBrk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ja-JP" sz="2400" dirty="0">
                  <a:solidFill>
                    <a:srgbClr val="002060"/>
                  </a:solidFill>
                  <a:latin typeface="+mj-lt"/>
                </a:rPr>
                <a:t>1-D scan for 2-D image</a:t>
              </a:r>
            </a:p>
          </p:txBody>
        </p:sp>
        <p:sp>
          <p:nvSpPr>
            <p:cNvPr id="220203" name="Text Box 43"/>
            <p:cNvSpPr txBox="1">
              <a:spLocks noChangeArrowheads="1"/>
            </p:cNvSpPr>
            <p:nvPr/>
          </p:nvSpPr>
          <p:spPr bwMode="auto">
            <a:xfrm>
              <a:off x="6553200" y="1935564"/>
              <a:ext cx="31418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eaLnBrk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ja-JP" sz="2400" b="1" dirty="0">
                  <a:solidFill>
                    <a:srgbClr val="002060"/>
                  </a:solidFill>
                  <a:latin typeface="+mj-lt"/>
                </a:rPr>
                <a:t>Fourier domain  OCT </a:t>
              </a:r>
            </a:p>
          </p:txBody>
        </p:sp>
      </p:grp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301665" cy="49308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latin typeface="+mj-lt"/>
              </a:rPr>
              <a:t>Sub-types of OCT</a:t>
            </a:r>
            <a:endParaRPr kumimoji="1" lang="ja-JP" altLang="en-US" dirty="0"/>
          </a:p>
        </p:txBody>
      </p:sp>
      <p:sp>
        <p:nvSpPr>
          <p:cNvPr id="47" name="Text Box 9"/>
          <p:cNvSpPr txBox="1">
            <a:spLocks noChangeArrowheads="1"/>
          </p:cNvSpPr>
          <p:nvPr/>
        </p:nvSpPr>
        <p:spPr bwMode="auto">
          <a:xfrm>
            <a:off x="1809115" y="3296564"/>
            <a:ext cx="27539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FF0000"/>
                </a:solidFill>
                <a:latin typeface="+mj-lt"/>
              </a:rPr>
              <a:t>Relatively low sensitivity</a:t>
            </a: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9056590" y="3733969"/>
            <a:ext cx="1977826" cy="702797"/>
          </a:xfrm>
          <a:prstGeom prst="rect">
            <a:avLst/>
          </a:prstGeom>
          <a:noFill/>
          <a:ln w="28575" cap="sq" cmpd="dbl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lIns="43200" tIns="43200" rIns="43200" bIns="43200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9900"/>
                </a:solidFill>
                <a:latin typeface="+mj-lt"/>
              </a:rPr>
              <a:t>High-Speed and</a:t>
            </a:r>
          </a:p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9900"/>
                </a:solidFill>
                <a:latin typeface="+mj-lt"/>
              </a:rPr>
              <a:t>3-D Tomography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056590" y="3374095"/>
            <a:ext cx="293990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9900"/>
                </a:solidFill>
                <a:latin typeface="+mj-lt"/>
              </a:rPr>
              <a:t>Better S/N around +20 dB</a:t>
            </a:r>
          </a:p>
        </p:txBody>
      </p:sp>
      <p:sp>
        <p:nvSpPr>
          <p:cNvPr id="50" name="Text Box 34"/>
          <p:cNvSpPr txBox="1">
            <a:spLocks noChangeArrowheads="1"/>
          </p:cNvSpPr>
          <p:nvPr/>
        </p:nvSpPr>
        <p:spPr bwMode="auto">
          <a:xfrm>
            <a:off x="2231642" y="5621504"/>
            <a:ext cx="27170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9900"/>
                </a:solidFill>
                <a:latin typeface="+mj-lt"/>
              </a:rPr>
              <a:t>Suitable for </a:t>
            </a:r>
            <a:r>
              <a:rPr lang="el-GR" altLang="ja-JP" sz="2400" dirty="0">
                <a:solidFill>
                  <a:srgbClr val="009900"/>
                </a:solidFill>
                <a:latin typeface="Calibri"/>
                <a:cs typeface="Calibri"/>
              </a:rPr>
              <a:t>λ</a:t>
            </a:r>
            <a:r>
              <a:rPr lang="en-US" altLang="ja-JP" sz="2400" dirty="0">
                <a:solidFill>
                  <a:srgbClr val="009900"/>
                </a:solidFill>
                <a:latin typeface="Calibri"/>
                <a:cs typeface="Calibri"/>
              </a:rPr>
              <a:t> &lt; 1 </a:t>
            </a:r>
            <a:r>
              <a:rPr lang="el-GR" altLang="ja-JP" sz="2400" dirty="0">
                <a:solidFill>
                  <a:srgbClr val="009900"/>
                </a:solidFill>
                <a:latin typeface="Calibri"/>
                <a:cs typeface="Calibri"/>
              </a:rPr>
              <a:t>μ</a:t>
            </a:r>
            <a:r>
              <a:rPr lang="en-US" altLang="ja-JP" sz="2400" dirty="0">
                <a:solidFill>
                  <a:srgbClr val="009900"/>
                </a:solidFill>
                <a:latin typeface="Calibri"/>
                <a:cs typeface="Calibri"/>
              </a:rPr>
              <a:t>m</a:t>
            </a:r>
            <a:endParaRPr lang="en-US" altLang="ja-JP" sz="2400" dirty="0">
              <a:solidFill>
                <a:srgbClr val="009900"/>
              </a:solidFill>
              <a:latin typeface="+mj-lt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F729469A-5462-4DE7-8C5B-ECD82AF8E2F1}"/>
              </a:ext>
            </a:extLst>
          </p:cNvPr>
          <p:cNvCxnSpPr>
            <a:stCxn id="220179" idx="0"/>
            <a:endCxn id="220162" idx="2"/>
          </p:cNvCxnSpPr>
          <p:nvPr/>
        </p:nvCxnSpPr>
        <p:spPr bwMode="auto">
          <a:xfrm rot="5400000" flipH="1" flipV="1">
            <a:off x="3935889" y="-615786"/>
            <a:ext cx="656216" cy="4446484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7A7DE3C-C1D2-4962-BF3D-9BEA1DF50656}"/>
              </a:ext>
            </a:extLst>
          </p:cNvPr>
          <p:cNvCxnSpPr>
            <a:stCxn id="220162" idx="2"/>
            <a:endCxn id="220203" idx="0"/>
          </p:cNvCxnSpPr>
          <p:nvPr/>
        </p:nvCxnSpPr>
        <p:spPr bwMode="auto">
          <a:xfrm rot="16200000" flipH="1">
            <a:off x="6977583" y="789004"/>
            <a:ext cx="656216" cy="1636904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D9BF12B-DBD3-4BF8-A138-D60D8F564734}"/>
              </a:ext>
            </a:extLst>
          </p:cNvPr>
          <p:cNvCxnSpPr>
            <a:cxnSpLocks/>
            <a:stCxn id="220202" idx="2"/>
            <a:endCxn id="220184" idx="0"/>
          </p:cNvCxnSpPr>
          <p:nvPr/>
        </p:nvCxnSpPr>
        <p:spPr bwMode="auto">
          <a:xfrm rot="5400000">
            <a:off x="4978589" y="1200003"/>
            <a:ext cx="1904472" cy="5516955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FA024B-989D-4AF6-AC7B-4F925E67C255}"/>
              </a:ext>
            </a:extLst>
          </p:cNvPr>
          <p:cNvCxnSpPr>
            <a:cxnSpLocks/>
            <a:stCxn id="220202" idx="2"/>
            <a:endCxn id="220191" idx="0"/>
          </p:cNvCxnSpPr>
          <p:nvPr/>
        </p:nvCxnSpPr>
        <p:spPr bwMode="auto">
          <a:xfrm rot="5400000">
            <a:off x="7206879" y="3428293"/>
            <a:ext cx="1904472" cy="1060375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2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20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01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20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2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201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2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20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2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201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2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201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2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201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2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22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22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220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201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22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20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22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2201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22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220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22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2201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7" dur="indefinite"/>
                                        <p:tgtEl>
                                          <p:spTgt spid="22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2201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22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2201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22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6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8" grpId="0"/>
      <p:bldP spid="220168" grpId="1"/>
      <p:bldP spid="220169" grpId="0"/>
      <p:bldP spid="220169" grpId="1"/>
      <p:bldP spid="220170" grpId="0"/>
      <p:bldP spid="220170" grpId="1"/>
      <p:bldP spid="220179" grpId="0"/>
      <p:bldP spid="220179" grpId="1"/>
      <p:bldP spid="220181" grpId="0"/>
      <p:bldP spid="220181" grpId="1"/>
      <p:bldP spid="220184" grpId="0"/>
      <p:bldP spid="220184" grpId="1"/>
      <p:bldP spid="220187" grpId="0"/>
      <p:bldP spid="220187" grpId="1"/>
      <p:bldP spid="220191" grpId="0"/>
      <p:bldP spid="220191" grpId="1"/>
      <p:bldP spid="220193" grpId="0"/>
      <p:bldP spid="220193" grpId="1"/>
      <p:bldP spid="220194" grpId="0"/>
      <p:bldP spid="220194" grpId="1"/>
      <p:bldP spid="47" grpId="0"/>
      <p:bldP spid="47" grpId="1"/>
      <p:bldP spid="48" grpId="0" animBg="1"/>
      <p:bldP spid="48" grpId="1" animBg="1"/>
      <p:bldP spid="49" grpId="0"/>
      <p:bldP spid="49" grpId="1"/>
      <p:bldP spid="50" grpId="0"/>
      <p:bldP spid="5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A0385-1AE5-4EE8-9C15-F7914E982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5050" y="2819400"/>
            <a:ext cx="7701909" cy="726991"/>
          </a:xfrm>
        </p:spPr>
        <p:txBody>
          <a:bodyPr/>
          <a:lstStyle/>
          <a:p>
            <a:r>
              <a:rPr lang="en-US" dirty="0"/>
              <a:t>Basic Imaging Theory of OCT</a:t>
            </a:r>
          </a:p>
        </p:txBody>
      </p:sp>
    </p:spTree>
    <p:extLst>
      <p:ext uri="{BB962C8B-B14F-4D97-AF65-F5344CB8AC3E}">
        <p14:creationId xmlns:p14="http://schemas.microsoft.com/office/powerpoint/2010/main" val="51606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E9A155-8178-4D6B-98E2-1DE4DE2029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157942" cy="493081"/>
          </a:xfrm>
        </p:spPr>
        <p:txBody>
          <a:bodyPr/>
          <a:lstStyle/>
          <a:p>
            <a:r>
              <a:rPr lang="en-US" dirty="0"/>
              <a:t>Structure resolving principle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1D5341EF-E93F-4FD4-9BAB-DE4F7E367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276600"/>
            <a:ext cx="1983713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2060"/>
                </a:solidFill>
                <a:latin typeface="+mn-lt"/>
              </a:rPr>
              <a:t>3D resolution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1BDD577-DA3B-46D3-A601-6D36838ED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851213"/>
            <a:ext cx="835963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800000"/>
                </a:solidFill>
                <a:latin typeface="+mn-lt"/>
              </a:rPr>
              <a:t>Axial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38347E9-D01B-413B-9C29-EA8EBF5B6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114800"/>
            <a:ext cx="1110076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6600"/>
                </a:solidFill>
                <a:latin typeface="+mn-lt"/>
              </a:rPr>
              <a:t>Lateral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0B5BE1AA-DF16-4FB9-AF44-24AF8AD58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974" y="1172559"/>
            <a:ext cx="2406906" cy="822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800000"/>
                </a:solidFill>
                <a:latin typeface="+mn-lt"/>
              </a:rPr>
              <a:t>Low coherence</a:t>
            </a:r>
          </a:p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800000"/>
                </a:solidFill>
                <a:latin typeface="+mn-lt"/>
              </a:rPr>
              <a:t>interferometry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880F3248-BB15-47E0-ADBF-CAA8482BD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32076"/>
            <a:ext cx="2876393" cy="822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800000"/>
                </a:solidFill>
                <a:latin typeface="+mn-lt"/>
              </a:rPr>
              <a:t>Time-delay</a:t>
            </a:r>
            <a:br>
              <a:rPr lang="en-US" altLang="ja-JP" sz="2400" dirty="0">
                <a:solidFill>
                  <a:srgbClr val="800000"/>
                </a:solidFill>
                <a:latin typeface="+mn-lt"/>
              </a:rPr>
            </a:br>
            <a:r>
              <a:rPr lang="en-US" altLang="ja-JP" sz="2400" dirty="0">
                <a:solidFill>
                  <a:srgbClr val="800000"/>
                </a:solidFill>
                <a:latin typeface="+mn-lt"/>
              </a:rPr>
              <a:t>(Time-domain OCT)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CBBE57E6-C783-460A-8BAC-98A4D583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1939317"/>
            <a:ext cx="3282145" cy="822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800000"/>
                </a:solidFill>
                <a:latin typeface="+mn-lt"/>
              </a:rPr>
              <a:t>Spectral interferometry</a:t>
            </a:r>
            <a:br>
              <a:rPr lang="en-US" altLang="ja-JP" sz="2400" dirty="0">
                <a:solidFill>
                  <a:srgbClr val="800000"/>
                </a:solidFill>
                <a:latin typeface="+mn-lt"/>
              </a:rPr>
            </a:br>
            <a:r>
              <a:rPr lang="en-US" altLang="ja-JP" sz="2400" dirty="0">
                <a:solidFill>
                  <a:srgbClr val="800000"/>
                </a:solidFill>
                <a:latin typeface="+mn-lt"/>
              </a:rPr>
              <a:t>(Fourier-domain OCT)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07D163BC-B415-4143-89D7-B4F60CC4E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2376"/>
            <a:ext cx="2387670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6600"/>
                </a:solidFill>
                <a:latin typeface="+mn-lt"/>
              </a:rPr>
              <a:t>Point-scanning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60174257-FAFD-4B3B-94DF-B4AE81B7A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6495" y="3857478"/>
            <a:ext cx="3035283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6600"/>
                </a:solidFill>
                <a:latin typeface="+mn-lt"/>
              </a:rPr>
              <a:t>= Reflection confocal</a:t>
            </a:r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C134D23B-80E3-473E-B12C-7C31FA7C3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0092" y="5627630"/>
            <a:ext cx="2709873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6600"/>
                </a:solidFill>
                <a:latin typeface="+mn-lt"/>
              </a:rPr>
              <a:t>Full-field imaging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E3FA03A8-DD8D-4B4A-AD01-E1310DE07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188767"/>
            <a:ext cx="2857349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6600"/>
                </a:solidFill>
                <a:latin typeface="+mn-lt"/>
              </a:rPr>
              <a:t>Spatially incoherent</a:t>
            </a: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19C32B91-0AD5-4DB4-ADC7-1E77A5015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248400"/>
            <a:ext cx="2616898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6600"/>
                </a:solidFill>
                <a:latin typeface="+mn-lt"/>
              </a:rPr>
              <a:t>Spatially coherent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7425968D-662A-4216-902A-05DEADB05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599" y="4619559"/>
            <a:ext cx="2584838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solidFill>
                  <a:srgbClr val="006600"/>
                </a:solidFill>
                <a:latin typeface="+mn-lt"/>
              </a:rPr>
              <a:t>Line-field imaging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738E02-A0BE-493F-8B0A-2AE999CE5B79}"/>
              </a:ext>
            </a:extLst>
          </p:cNvPr>
          <p:cNvCxnSpPr>
            <a:stCxn id="4" idx="3"/>
            <a:endCxn id="6" idx="1"/>
          </p:cNvCxnSpPr>
          <p:nvPr/>
        </p:nvCxnSpPr>
        <p:spPr bwMode="auto">
          <a:xfrm flipV="1">
            <a:off x="2212313" y="2077757"/>
            <a:ext cx="607087" cy="1425387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037A165-AC44-495C-92C6-692D8E5C74D6}"/>
              </a:ext>
            </a:extLst>
          </p:cNvPr>
          <p:cNvCxnSpPr>
            <a:stCxn id="4" idx="3"/>
            <a:endCxn id="8" idx="1"/>
          </p:cNvCxnSpPr>
          <p:nvPr/>
        </p:nvCxnSpPr>
        <p:spPr bwMode="auto">
          <a:xfrm>
            <a:off x="2212313" y="3503144"/>
            <a:ext cx="607087" cy="838200"/>
          </a:xfrm>
          <a:prstGeom prst="bentConnector3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1568119-5FFA-477A-89D8-97733879D047}"/>
              </a:ext>
            </a:extLst>
          </p:cNvPr>
          <p:cNvCxnSpPr>
            <a:stCxn id="6" idx="3"/>
            <a:endCxn id="10" idx="1"/>
          </p:cNvCxnSpPr>
          <p:nvPr/>
        </p:nvCxnSpPr>
        <p:spPr bwMode="auto">
          <a:xfrm flipV="1">
            <a:off x="3655363" y="1583769"/>
            <a:ext cx="634611" cy="493988"/>
          </a:xfrm>
          <a:prstGeom prst="bentConnector3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E4FD6BC-178D-4D7C-920F-0796841A692B}"/>
              </a:ext>
            </a:extLst>
          </p:cNvPr>
          <p:cNvCxnSpPr>
            <a:stCxn id="10" idx="3"/>
            <a:endCxn id="12" idx="1"/>
          </p:cNvCxnSpPr>
          <p:nvPr/>
        </p:nvCxnSpPr>
        <p:spPr bwMode="auto">
          <a:xfrm flipV="1">
            <a:off x="6696880" y="743286"/>
            <a:ext cx="694520" cy="840483"/>
          </a:xfrm>
          <a:prstGeom prst="bentConnector3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E79F025-5118-4503-9136-9F4FD3718DA5}"/>
              </a:ext>
            </a:extLst>
          </p:cNvPr>
          <p:cNvCxnSpPr>
            <a:stCxn id="10" idx="3"/>
            <a:endCxn id="14" idx="1"/>
          </p:cNvCxnSpPr>
          <p:nvPr/>
        </p:nvCxnSpPr>
        <p:spPr bwMode="auto">
          <a:xfrm>
            <a:off x="6696880" y="1583769"/>
            <a:ext cx="694520" cy="766758"/>
          </a:xfrm>
          <a:prstGeom prst="bentConnector3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44395F7-E5C1-492B-849A-99037B573353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 bwMode="auto">
          <a:xfrm flipV="1">
            <a:off x="3929476" y="4038920"/>
            <a:ext cx="490124" cy="302424"/>
          </a:xfrm>
          <a:prstGeom prst="bentConnector3">
            <a:avLst/>
          </a:prstGeom>
          <a:noFill/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E595708-95E2-404F-AC6F-8AF797A207FD}"/>
              </a:ext>
            </a:extLst>
          </p:cNvPr>
          <p:cNvCxnSpPr>
            <a:stCxn id="8" idx="3"/>
            <a:endCxn id="26" idx="1"/>
          </p:cNvCxnSpPr>
          <p:nvPr/>
        </p:nvCxnSpPr>
        <p:spPr bwMode="auto">
          <a:xfrm>
            <a:off x="3929476" y="4341344"/>
            <a:ext cx="490123" cy="504759"/>
          </a:xfrm>
          <a:prstGeom prst="bentConnector3">
            <a:avLst/>
          </a:prstGeom>
          <a:noFill/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0704A1B-1233-4E4F-AFF5-1EAFD21FA57A}"/>
              </a:ext>
            </a:extLst>
          </p:cNvPr>
          <p:cNvCxnSpPr>
            <a:stCxn id="8" idx="3"/>
            <a:endCxn id="20" idx="1"/>
          </p:cNvCxnSpPr>
          <p:nvPr/>
        </p:nvCxnSpPr>
        <p:spPr bwMode="auto">
          <a:xfrm>
            <a:off x="3929476" y="4341344"/>
            <a:ext cx="490616" cy="1512830"/>
          </a:xfrm>
          <a:prstGeom prst="bentConnector3">
            <a:avLst/>
          </a:prstGeom>
          <a:noFill/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8B5054A-3717-4B4B-BB59-0D361C066E15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 bwMode="auto">
          <a:xfrm>
            <a:off x="7129965" y="5854174"/>
            <a:ext cx="718635" cy="62077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E18865C-10CF-43A7-98E0-FE6F472B88ED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 bwMode="auto">
          <a:xfrm flipV="1">
            <a:off x="7129965" y="5415311"/>
            <a:ext cx="718635" cy="438863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326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E9A155-8178-4D6B-98E2-1DE4DE2029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157942" cy="493081"/>
          </a:xfrm>
        </p:spPr>
        <p:txBody>
          <a:bodyPr/>
          <a:lstStyle/>
          <a:p>
            <a:r>
              <a:rPr lang="en-US" dirty="0"/>
              <a:t>Structure resolving principle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0AB29B98-8D89-4684-BF6A-52AE59C23EE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56741" y="2283097"/>
            <a:ext cx="1329688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800000"/>
                </a:solidFill>
                <a:latin typeface="+mn-lt"/>
              </a:rPr>
              <a:t>TD-OCT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17F1ECB6-E511-4514-A2BF-18167A09683C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50879" y="4743842"/>
            <a:ext cx="1329688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800000"/>
                </a:solidFill>
                <a:latin typeface="+mn-lt"/>
              </a:rPr>
              <a:t>FD-OCT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6A4D139-3138-4C6A-9014-D2258DC6E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627" y="1004311"/>
            <a:ext cx="2387670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6600"/>
                </a:solidFill>
                <a:latin typeface="+mn-lt"/>
              </a:rPr>
              <a:t>Point-scanning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E643785D-4C29-43DE-A32C-7B94416B2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551223"/>
            <a:ext cx="2709873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>
            <a:defPPr>
              <a:defRPr lang="en-US"/>
            </a:defPPr>
            <a:lvl1pPr eaLnBrk="0">
              <a:lnSpc>
                <a:spcPct val="100000"/>
              </a:lnSpc>
              <a:buClrTx/>
              <a:buSzTx/>
              <a:buFontTx/>
              <a:buNone/>
              <a:defRPr sz="24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en-US" altLang="ja-JP" dirty="0">
                <a:solidFill>
                  <a:srgbClr val="006600"/>
                </a:solidFill>
              </a:rPr>
              <a:t>Full-field imaging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B549E2B0-BDC3-49A6-B50A-080078EE2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677" y="1000372"/>
            <a:ext cx="2796435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006600"/>
                </a:solidFill>
                <a:latin typeface="+mn-lt"/>
              </a:rPr>
              <a:t>Line-field imaging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551FB16-8910-443A-AB37-FE62F9074CDD}"/>
              </a:ext>
            </a:extLst>
          </p:cNvPr>
          <p:cNvGrpSpPr/>
          <p:nvPr/>
        </p:nvGrpSpPr>
        <p:grpSpPr>
          <a:xfrm>
            <a:off x="775737" y="1453460"/>
            <a:ext cx="2853357" cy="1884498"/>
            <a:chOff x="2362201" y="1647270"/>
            <a:chExt cx="2853357" cy="1884498"/>
          </a:xfrm>
        </p:grpSpPr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44F2E120-C779-4B33-A5A2-FCFA6C6BC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1" y="1647270"/>
              <a:ext cx="2031995" cy="391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2945" tIns="41473" rIns="82945" bIns="41473">
              <a:spAutoFit/>
            </a:bodyPr>
            <a:lstStyle/>
            <a:p>
              <a:pPr algn="l" eaLnBrk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ja-JP" sz="2000" dirty="0">
                  <a:solidFill>
                    <a:srgbClr val="002060"/>
                  </a:solidFill>
                  <a:latin typeface="+mn-lt"/>
                </a:rPr>
                <a:t>Classic TD-OCT</a:t>
              </a:r>
              <a:endParaRPr lang="en-US" altLang="ja-JP" dirty="0">
                <a:solidFill>
                  <a:srgbClr val="002060"/>
                </a:solidFill>
                <a:latin typeface="+mn-lt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4C1E79E-B96B-4B15-A91F-B8744533CBE6}"/>
                </a:ext>
              </a:extLst>
            </p:cNvPr>
            <p:cNvGrpSpPr/>
            <p:nvPr/>
          </p:nvGrpSpPr>
          <p:grpSpPr>
            <a:xfrm>
              <a:off x="2373999" y="1981183"/>
              <a:ext cx="2841559" cy="1550585"/>
              <a:chOff x="2362200" y="2209800"/>
              <a:chExt cx="2841559" cy="1550585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225A7A7C-37BF-479D-AC0E-919B310F3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b="56995"/>
              <a:stretch>
                <a:fillRect/>
              </a:stretch>
            </p:blipFill>
            <p:spPr bwMode="auto">
              <a:xfrm>
                <a:off x="2362200" y="2209800"/>
                <a:ext cx="2841559" cy="1550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6F4E89-95CA-4260-AA72-B8BDBAE6496D}"/>
                  </a:ext>
                </a:extLst>
              </p:cNvPr>
              <p:cNvSpPr txBox="1"/>
              <p:nvPr/>
            </p:nvSpPr>
            <p:spPr>
              <a:xfrm>
                <a:off x="2438400" y="3235542"/>
                <a:ext cx="19027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Huang, </a:t>
                </a:r>
                <a:r>
                  <a:rPr lang="en-US" altLang="ja-JP" sz="1600" i="1" dirty="0">
                    <a:solidFill>
                      <a:schemeClr val="bg1"/>
                    </a:solidFill>
                    <a:latin typeface="+mj-lt"/>
                  </a:rPr>
                  <a:t>Science</a:t>
                </a:r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altLang="ja-JP" sz="1600" b="1" dirty="0">
                    <a:solidFill>
                      <a:schemeClr val="bg1"/>
                    </a:solidFill>
                    <a:latin typeface="+mj-lt"/>
                  </a:rPr>
                  <a:t>254</a:t>
                </a:r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,</a:t>
                </a:r>
                <a:b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1178-1181 (1991).</a:t>
                </a:r>
                <a:endParaRPr lang="ja-JP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0A568F-CFEC-4A82-B491-145F4DBE871F}"/>
              </a:ext>
            </a:extLst>
          </p:cNvPr>
          <p:cNvGrpSpPr/>
          <p:nvPr/>
        </p:nvGrpSpPr>
        <p:grpSpPr>
          <a:xfrm>
            <a:off x="763868" y="3886200"/>
            <a:ext cx="3005758" cy="2479613"/>
            <a:chOff x="2209800" y="4012350"/>
            <a:chExt cx="3005758" cy="247961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194942D-F6AA-45AC-8BAF-895A9A511FF2}"/>
                </a:ext>
              </a:extLst>
            </p:cNvPr>
            <p:cNvGrpSpPr/>
            <p:nvPr/>
          </p:nvGrpSpPr>
          <p:grpSpPr>
            <a:xfrm>
              <a:off x="2278615" y="4346969"/>
              <a:ext cx="2841559" cy="1813437"/>
              <a:chOff x="2362199" y="4384379"/>
              <a:chExt cx="2841559" cy="181343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11E8309-4839-4928-AAD6-756A2AB0D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2876260" y="3870318"/>
                <a:ext cx="1813437" cy="284155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3B19BF-4A0B-42E1-AC18-B0D57A80143E}"/>
                  </a:ext>
                </a:extLst>
              </p:cNvPr>
              <p:cNvSpPr txBox="1"/>
              <p:nvPr/>
            </p:nvSpPr>
            <p:spPr>
              <a:xfrm>
                <a:off x="2438400" y="5697167"/>
                <a:ext cx="24556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ja-JP" sz="1600" dirty="0" err="1">
                    <a:solidFill>
                      <a:schemeClr val="bg1"/>
                    </a:solidFill>
                    <a:latin typeface="+mj-lt"/>
                  </a:rPr>
                  <a:t>Häusler</a:t>
                </a:r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, </a:t>
                </a:r>
                <a:r>
                  <a:rPr lang="en-US" altLang="ja-JP" sz="1600" i="1" dirty="0">
                    <a:solidFill>
                      <a:schemeClr val="bg1"/>
                    </a:solidFill>
                    <a:latin typeface="+mj-lt"/>
                  </a:rPr>
                  <a:t>J. Biomed. Opt.</a:t>
                </a:r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altLang="ja-JP" sz="1600" b="1" dirty="0">
                    <a:solidFill>
                      <a:schemeClr val="bg1"/>
                    </a:solidFill>
                    <a:latin typeface="+mj-lt"/>
                  </a:rPr>
                  <a:t>3</a:t>
                </a:r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,</a:t>
                </a:r>
                <a:b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altLang="ja-JP" sz="1600" dirty="0">
                    <a:solidFill>
                      <a:schemeClr val="bg1"/>
                    </a:solidFill>
                    <a:latin typeface="+mj-lt"/>
                  </a:rPr>
                  <a:t>21-31 (1998).</a:t>
                </a:r>
                <a:endParaRPr lang="ja-JP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46" name="Text Box 2">
              <a:extLst>
                <a:ext uri="{FF2B5EF4-FFF2-40B4-BE49-F238E27FC236}">
                  <a16:creationId xmlns:a16="http://schemas.microsoft.com/office/drawing/2014/main" id="{CAFDD01B-E09C-4E6C-87D4-FD68CB6E2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4012350"/>
              <a:ext cx="2036611" cy="391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2945" tIns="41473" rIns="82945" bIns="41473">
              <a:spAutoFit/>
            </a:bodyPr>
            <a:lstStyle/>
            <a:p>
              <a:pPr algn="l" eaLnBrk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ja-JP" sz="2000" dirty="0">
                  <a:solidFill>
                    <a:srgbClr val="002060"/>
                  </a:solidFill>
                  <a:latin typeface="+mn-lt"/>
                </a:rPr>
                <a:t>Classic FD-OCT</a:t>
              </a:r>
              <a:endParaRPr lang="en-US" altLang="ja-JP" dirty="0">
                <a:solidFill>
                  <a:srgbClr val="002060"/>
                </a:solidFill>
                <a:latin typeface="+mn-lt"/>
              </a:endParaRPr>
            </a:p>
          </p:txBody>
        </p:sp>
        <p:sp>
          <p:nvSpPr>
            <p:cNvPr id="48" name="Text Box 2">
              <a:extLst>
                <a:ext uri="{FF2B5EF4-FFF2-40B4-BE49-F238E27FC236}">
                  <a16:creationId xmlns:a16="http://schemas.microsoft.com/office/drawing/2014/main" id="{DAE777FB-3305-49F9-967D-AF2BA6A85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6047" y="6100430"/>
              <a:ext cx="2089511" cy="391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2945" tIns="41473" rIns="82945" bIns="41473">
              <a:spAutoFit/>
            </a:bodyPr>
            <a:lstStyle/>
            <a:p>
              <a:pPr algn="l" eaLnBrk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ja-JP" sz="2000" dirty="0">
                  <a:solidFill>
                    <a:srgbClr val="002060"/>
                  </a:solidFill>
                  <a:latin typeface="+mn-lt"/>
                </a:rPr>
                <a:t>Current standard</a:t>
              </a:r>
              <a:endParaRPr lang="en-US" altLang="ja-JP" dirty="0">
                <a:solidFill>
                  <a:srgbClr val="002060"/>
                </a:solidFill>
                <a:latin typeface="+mn-lt"/>
              </a:endParaRPr>
            </a:p>
          </p:txBody>
        </p:sp>
      </p:grpSp>
      <p:sp>
        <p:nvSpPr>
          <p:cNvPr id="67" name="Text Box 2">
            <a:extLst>
              <a:ext uri="{FF2B5EF4-FFF2-40B4-BE49-F238E27FC236}">
                <a16:creationId xmlns:a16="http://schemas.microsoft.com/office/drawing/2014/main" id="{B972AC30-36EF-4FB6-8C0A-846820EC4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677" y="1012663"/>
            <a:ext cx="1740056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>
            <a:defPPr>
              <a:defRPr lang="en-US"/>
            </a:defPPr>
            <a:lvl1pPr eaLnBrk="0">
              <a:lnSpc>
                <a:spcPct val="100000"/>
              </a:lnSpc>
              <a:buClrTx/>
              <a:buSzTx/>
              <a:buFontTx/>
              <a:buNone/>
              <a:defRPr sz="24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en-US" altLang="ja-JP" dirty="0">
                <a:solidFill>
                  <a:srgbClr val="006600"/>
                </a:solidFill>
              </a:rPr>
              <a:t>Incoherent</a:t>
            </a:r>
          </a:p>
        </p:txBody>
      </p:sp>
      <p:sp>
        <p:nvSpPr>
          <p:cNvPr id="69" name="Text Box 2">
            <a:extLst>
              <a:ext uri="{FF2B5EF4-FFF2-40B4-BE49-F238E27FC236}">
                <a16:creationId xmlns:a16="http://schemas.microsoft.com/office/drawing/2014/main" id="{9CBF1DE4-4CD5-4E55-B9BA-BC5EC9807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8936" y="1050776"/>
            <a:ext cx="1518842" cy="453088"/>
          </a:xfrm>
          <a:prstGeom prst="rect">
            <a:avLst/>
          </a:prstGeom>
        </p:spPr>
        <p:txBody>
          <a:bodyPr wrap="none" lIns="82945" tIns="41473" rIns="82945" bIns="41473">
            <a:spAutoFit/>
          </a:bodyPr>
          <a:lstStyle>
            <a:defPPr>
              <a:defRPr lang="en-US"/>
            </a:defPPr>
            <a:lvl1pPr eaLnBrk="0">
              <a:lnSpc>
                <a:spcPct val="100000"/>
              </a:lnSpc>
              <a:buClrTx/>
              <a:buSzTx/>
              <a:buFontTx/>
              <a:buNone/>
              <a:defRPr sz="24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en-US" altLang="ja-JP" dirty="0">
                <a:solidFill>
                  <a:srgbClr val="006600"/>
                </a:solidFill>
              </a:rPr>
              <a:t>Coherent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1FE24D7-572F-4881-B03F-3B0C60D10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4220819"/>
            <a:ext cx="2238794" cy="180523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688BE91-E544-4FB8-B1B7-DAF75848C278}"/>
              </a:ext>
            </a:extLst>
          </p:cNvPr>
          <p:cNvGrpSpPr/>
          <p:nvPr/>
        </p:nvGrpSpPr>
        <p:grpSpPr>
          <a:xfrm>
            <a:off x="7772400" y="1855401"/>
            <a:ext cx="3093862" cy="1518185"/>
            <a:chOff x="8376138" y="1572998"/>
            <a:chExt cx="3093862" cy="1518185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8E244DC-42E8-415F-978D-89EBE0CFD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138" y="1572999"/>
              <a:ext cx="1535271" cy="151818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39BE32F-EA25-4A9D-811C-5E9A6BBB6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11409" y="1572998"/>
              <a:ext cx="1558591" cy="1518183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00DA460-E7E8-404E-B335-92E0F77DF7A5}"/>
                </a:ext>
              </a:extLst>
            </p:cNvPr>
            <p:cNvSpPr txBox="1"/>
            <p:nvPr/>
          </p:nvSpPr>
          <p:spPr>
            <a:xfrm>
              <a:off x="8429201" y="2598740"/>
              <a:ext cx="16541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Dubois, </a:t>
              </a:r>
              <a:r>
                <a:rPr lang="en-US" altLang="ja-JP" sz="1600" i="1" dirty="0">
                  <a:solidFill>
                    <a:schemeClr val="bg1"/>
                  </a:solidFill>
                  <a:latin typeface="+mj-lt"/>
                </a:rPr>
                <a:t>Appl. Opt.</a:t>
              </a:r>
              <a:br>
                <a:rPr lang="en-US" altLang="ja-JP" sz="1600" dirty="0">
                  <a:solidFill>
                    <a:schemeClr val="bg1"/>
                  </a:solidFill>
                  <a:latin typeface="+mj-lt"/>
                </a:rPr>
              </a:br>
              <a:r>
                <a:rPr lang="en-US" altLang="ja-JP" sz="1600" b="1" dirty="0">
                  <a:solidFill>
                    <a:schemeClr val="bg1"/>
                  </a:solidFill>
                  <a:latin typeface="+mj-lt"/>
                </a:rPr>
                <a:t>41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, 805- (2002).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48587C9-1561-408B-9E9E-B921AEB2ADC6}"/>
              </a:ext>
            </a:extLst>
          </p:cNvPr>
          <p:cNvSpPr txBox="1"/>
          <p:nvPr/>
        </p:nvSpPr>
        <p:spPr>
          <a:xfrm>
            <a:off x="9564700" y="5477576"/>
            <a:ext cx="209833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 err="1">
                <a:solidFill>
                  <a:schemeClr val="bg1"/>
                </a:solidFill>
                <a:latin typeface="+mj-lt"/>
              </a:rPr>
              <a:t>Hillmann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altLang="ja-JP" sz="1600" i="1" dirty="0">
                <a:solidFill>
                  <a:schemeClr val="bg1"/>
                </a:solidFill>
                <a:latin typeface="+mj-lt"/>
              </a:rPr>
              <a:t>Opt. Express</a:t>
            </a:r>
            <a:br>
              <a:rPr lang="en-US" altLang="ja-JP" sz="1600" dirty="0">
                <a:solidFill>
                  <a:schemeClr val="bg1"/>
                </a:solidFill>
                <a:latin typeface="+mj-lt"/>
              </a:rPr>
            </a:br>
            <a:r>
              <a:rPr lang="en-US" altLang="ja-JP" sz="1600" b="1" dirty="0">
                <a:solidFill>
                  <a:schemeClr val="bg1"/>
                </a:solidFill>
                <a:latin typeface="+mj-lt"/>
              </a:rPr>
              <a:t>25</a:t>
            </a:r>
            <a:r>
              <a:rPr lang="en-US" altLang="ja-JP" sz="1600" dirty="0">
                <a:solidFill>
                  <a:schemeClr val="bg1"/>
                </a:solidFill>
                <a:latin typeface="+mj-lt"/>
              </a:rPr>
              <a:t>, 27770- (2017).</a:t>
            </a:r>
            <a:endParaRPr lang="ja-JP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Text Box 2">
            <a:extLst>
              <a:ext uri="{FF2B5EF4-FFF2-40B4-BE49-F238E27FC236}">
                <a16:creationId xmlns:a16="http://schemas.microsoft.com/office/drawing/2014/main" id="{93DEF652-0F1A-4FEE-A486-9387174E2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5669" y="3873139"/>
            <a:ext cx="1536475" cy="39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FF-SS-OCT</a:t>
            </a:r>
            <a:endParaRPr lang="en-US" altLang="ja-JP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79" name="Text Box 2">
            <a:extLst>
              <a:ext uri="{FF2B5EF4-FFF2-40B4-BE49-F238E27FC236}">
                <a16:creationId xmlns:a16="http://schemas.microsoft.com/office/drawing/2014/main" id="{ACBF4AD4-0449-4063-8630-A5F5A9706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01" y="1487390"/>
            <a:ext cx="1108473" cy="39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FF-OCT</a:t>
            </a:r>
            <a:endParaRPr lang="en-US" altLang="ja-JP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81" name="Text Box 2">
            <a:extLst>
              <a:ext uri="{FF2B5EF4-FFF2-40B4-BE49-F238E27FC236}">
                <a16:creationId xmlns:a16="http://schemas.microsoft.com/office/drawing/2014/main" id="{E0A246AE-8FD9-4F1C-A4E5-A1A8C759B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725" y="2366898"/>
            <a:ext cx="539407" cy="39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b="1" dirty="0">
                <a:solidFill>
                  <a:srgbClr val="FF0000"/>
                </a:solidFill>
                <a:latin typeface="+mn-lt"/>
              </a:rPr>
              <a:t>NA</a:t>
            </a:r>
            <a:endParaRPr lang="en-US" altLang="ja-JP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2F9F3B4-A201-4100-9ECE-2E6EF080F7D2}"/>
              </a:ext>
            </a:extLst>
          </p:cNvPr>
          <p:cNvGrpSpPr/>
          <p:nvPr/>
        </p:nvGrpSpPr>
        <p:grpSpPr>
          <a:xfrm>
            <a:off x="3993307" y="4241269"/>
            <a:ext cx="3687173" cy="1884580"/>
            <a:chOff x="4237628" y="4219269"/>
            <a:chExt cx="3687173" cy="188458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00E490E-6D31-4D10-949D-0AE4C910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7628" y="4220819"/>
              <a:ext cx="1890445" cy="1876567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75080B7-FA54-4D2C-89DC-07B81D5D6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7739"/>
            <a:stretch/>
          </p:blipFill>
          <p:spPr>
            <a:xfrm>
              <a:off x="6128073" y="4219269"/>
              <a:ext cx="1796728" cy="1876567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18759B9-B4FA-494F-9C3C-CF56F83EC9BB}"/>
                </a:ext>
              </a:extLst>
            </p:cNvPr>
            <p:cNvSpPr txBox="1"/>
            <p:nvPr/>
          </p:nvSpPr>
          <p:spPr>
            <a:xfrm>
              <a:off x="4301869" y="5611406"/>
              <a:ext cx="224901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Nakamura, </a:t>
              </a:r>
              <a:r>
                <a:rPr lang="en-US" altLang="ja-JP" sz="1600" i="1" dirty="0">
                  <a:solidFill>
                    <a:schemeClr val="bg1"/>
                  </a:solidFill>
                  <a:latin typeface="+mj-lt"/>
                </a:rPr>
                <a:t>Opt. Express</a:t>
              </a:r>
              <a:br>
                <a:rPr lang="en-US" altLang="ja-JP" sz="1600" dirty="0">
                  <a:solidFill>
                    <a:schemeClr val="bg1"/>
                  </a:solidFill>
                  <a:latin typeface="+mj-lt"/>
                </a:rPr>
              </a:br>
              <a:r>
                <a:rPr lang="en-US" altLang="ja-JP" sz="1600" b="1" dirty="0">
                  <a:solidFill>
                    <a:schemeClr val="bg1"/>
                  </a:solidFill>
                  <a:latin typeface="+mj-lt"/>
                </a:rPr>
                <a:t>15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, 7103- (2007).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CFDCDCC-6536-4F05-8BBB-3C250106FFE4}"/>
                </a:ext>
              </a:extLst>
            </p:cNvPr>
            <p:cNvSpPr txBox="1"/>
            <p:nvPr/>
          </p:nvSpPr>
          <p:spPr>
            <a:xfrm>
              <a:off x="6462661" y="4236249"/>
              <a:ext cx="146193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600" dirty="0" err="1">
                  <a:solidFill>
                    <a:schemeClr val="bg1"/>
                  </a:solidFill>
                  <a:latin typeface="+mj-lt"/>
                </a:rPr>
                <a:t>Fechting</a:t>
              </a: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, BOE,</a:t>
              </a:r>
              <a:br>
                <a:rPr lang="en-US" altLang="ja-JP" sz="1600" dirty="0">
                  <a:solidFill>
                    <a:schemeClr val="bg1"/>
                  </a:solidFill>
                  <a:latin typeface="+mj-lt"/>
                </a:rPr>
              </a:br>
              <a:r>
                <a:rPr lang="en-US" altLang="ja-JP" sz="1600" dirty="0">
                  <a:solidFill>
                    <a:schemeClr val="bg1"/>
                  </a:solidFill>
                  <a:latin typeface="+mj-lt"/>
                </a:rPr>
                <a:t>6, 2156- (2015).</a:t>
              </a:r>
              <a:endParaRPr lang="ja-JP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AC18156-FA23-44DF-96CC-11018AA63687}"/>
              </a:ext>
            </a:extLst>
          </p:cNvPr>
          <p:cNvCxnSpPr/>
          <p:nvPr/>
        </p:nvCxnSpPr>
        <p:spPr bwMode="auto">
          <a:xfrm>
            <a:off x="0" y="1453460"/>
            <a:ext cx="12115800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3CD0FCF-85D3-4649-9CCC-F1D1C53DBDA9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600" y="777767"/>
            <a:ext cx="0" cy="5707382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Text Box 2">
            <a:extLst>
              <a:ext uri="{FF2B5EF4-FFF2-40B4-BE49-F238E27FC236}">
                <a16:creationId xmlns:a16="http://schemas.microsoft.com/office/drawing/2014/main" id="{926549C5-DD0D-4B87-9C15-81CB46BD1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904" y="3869481"/>
            <a:ext cx="1536475" cy="39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rgbClr val="002060"/>
                </a:solidFill>
                <a:latin typeface="+mn-lt"/>
              </a:rPr>
              <a:t>LF-SD-OCT</a:t>
            </a:r>
            <a:endParaRPr lang="en-US" altLang="ja-JP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0" name="Text Box 2">
            <a:extLst>
              <a:ext uri="{FF2B5EF4-FFF2-40B4-BE49-F238E27FC236}">
                <a16:creationId xmlns:a16="http://schemas.microsoft.com/office/drawing/2014/main" id="{A6361450-582D-49F9-8BAF-FBB690584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70" y="6369592"/>
            <a:ext cx="1501208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C00000"/>
                </a:solidFill>
                <a:latin typeface="+mn-lt"/>
              </a:rPr>
              <a:t>Standard</a:t>
            </a:r>
            <a:endParaRPr lang="en-US" altLang="ja-JP" sz="2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2" name="Text Box 2">
            <a:extLst>
              <a:ext uri="{FF2B5EF4-FFF2-40B4-BE49-F238E27FC236}">
                <a16:creationId xmlns:a16="http://schemas.microsoft.com/office/drawing/2014/main" id="{295E4C3C-BA63-4B1E-B824-2EDD8B495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107" y="3404914"/>
            <a:ext cx="1825015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C00000"/>
                </a:solidFill>
                <a:latin typeface="+mn-lt"/>
              </a:rPr>
              <a:t>High speed</a:t>
            </a:r>
            <a:endParaRPr lang="en-US" altLang="ja-JP" sz="2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4" name="Text Box 2">
            <a:extLst>
              <a:ext uri="{FF2B5EF4-FFF2-40B4-BE49-F238E27FC236}">
                <a16:creationId xmlns:a16="http://schemas.microsoft.com/office/drawing/2014/main" id="{4B6818A1-79BB-4A3C-9541-92017E7ED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1882" y="3361853"/>
            <a:ext cx="2421332" cy="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algn="l" ea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 dirty="0">
                <a:solidFill>
                  <a:srgbClr val="C00000"/>
                </a:solidFill>
                <a:latin typeface="+mn-lt"/>
              </a:rPr>
              <a:t>High resolution</a:t>
            </a:r>
            <a:endParaRPr lang="en-US" altLang="ja-JP" sz="2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427B614-7B35-45E3-8D66-83019ADDF45B}"/>
              </a:ext>
            </a:extLst>
          </p:cNvPr>
          <p:cNvSpPr/>
          <p:nvPr/>
        </p:nvSpPr>
        <p:spPr bwMode="auto">
          <a:xfrm>
            <a:off x="3886200" y="3869481"/>
            <a:ext cx="7967667" cy="233501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888CE33-E39C-4335-BCA6-3D6AE24A487F}"/>
              </a:ext>
            </a:extLst>
          </p:cNvPr>
          <p:cNvSpPr/>
          <p:nvPr/>
        </p:nvSpPr>
        <p:spPr bwMode="auto">
          <a:xfrm>
            <a:off x="731890" y="1497950"/>
            <a:ext cx="2985116" cy="486785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F1BA13-8185-4ECD-A30B-5FD419C46F24}"/>
              </a:ext>
            </a:extLst>
          </p:cNvPr>
          <p:cNvSpPr/>
          <p:nvPr/>
        </p:nvSpPr>
        <p:spPr bwMode="auto">
          <a:xfrm>
            <a:off x="7546083" y="1525504"/>
            <a:ext cx="3446062" cy="189482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3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2" grpId="0"/>
      <p:bldP spid="104" grpId="0"/>
      <p:bldP spid="105" grpId="0" animBg="1"/>
      <p:bldP spid="107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261679" y="2451679"/>
            <a:ext cx="6858001" cy="195464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5486401" y="2504590"/>
            <a:ext cx="1295401" cy="1295400"/>
            <a:chOff x="4114800" y="3124200"/>
            <a:chExt cx="1295401" cy="1295400"/>
          </a:xfrm>
        </p:grpSpPr>
        <p:sp>
          <p:nvSpPr>
            <p:cNvPr id="2" name="Rectangle 1"/>
            <p:cNvSpPr/>
            <p:nvPr/>
          </p:nvSpPr>
          <p:spPr bwMode="auto">
            <a:xfrm>
              <a:off x="4114801" y="3124200"/>
              <a:ext cx="1295400" cy="1295400"/>
            </a:xfrm>
            <a:prstGeom prst="rect">
              <a:avLst/>
            </a:prstGeom>
            <a:solidFill>
              <a:srgbClr val="CCFFFF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hangingPunct="0">
                <a:lnSpc>
                  <a:spcPct val="95000"/>
                </a:lnSpc>
                <a:spcBef>
                  <a:spcPct val="50000"/>
                </a:spcBef>
                <a:buClr>
                  <a:srgbClr val="FFFFFF"/>
                </a:buClr>
                <a:buSzPct val="4500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</a:pPr>
              <a:endParaRPr kumimoji="0" lang="ja-JP" altLang="en-US" sz="3200" b="1">
                <a:solidFill>
                  <a:srgbClr val="FFFFFF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 rot="5400000" flipH="1" flipV="1">
              <a:off x="4114800" y="3124200"/>
              <a:ext cx="1295400" cy="129540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" name="Rectangle 9"/>
          <p:cNvSpPr/>
          <p:nvPr/>
        </p:nvSpPr>
        <p:spPr bwMode="auto">
          <a:xfrm>
            <a:off x="5486400" y="1503980"/>
            <a:ext cx="1295400" cy="15240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rgbClr val="66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ct val="95000"/>
              </a:lnSpc>
              <a:spcBef>
                <a:spcPct val="50000"/>
              </a:spcBef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kumimoji="0" lang="ja-JP" altLang="en-US" sz="3200" b="1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>
            <a:off x="7505700" y="3076090"/>
            <a:ext cx="1295400" cy="15240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rgbClr val="66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ct val="95000"/>
              </a:lnSpc>
              <a:spcBef>
                <a:spcPct val="50000"/>
              </a:spcBef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kumimoji="0" lang="ja-JP" altLang="en-US" sz="3200" b="1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1295400" y="2789371"/>
            <a:ext cx="1587316" cy="725838"/>
          </a:xfrm>
          <a:custGeom>
            <a:avLst/>
            <a:gdLst>
              <a:gd name="connsiteX0" fmla="*/ 0 w 1193369"/>
              <a:gd name="connsiteY0" fmla="*/ 0 h 573438"/>
              <a:gd name="connsiteX1" fmla="*/ 1193369 w 1193369"/>
              <a:gd name="connsiteY1" fmla="*/ 0 h 573438"/>
              <a:gd name="connsiteX2" fmla="*/ 1193369 w 1193369"/>
              <a:gd name="connsiteY2" fmla="*/ 573438 h 573438"/>
              <a:gd name="connsiteX3" fmla="*/ 0 w 1193369"/>
              <a:gd name="connsiteY3" fmla="*/ 573438 h 57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369" h="573438">
                <a:moveTo>
                  <a:pt x="0" y="0"/>
                </a:moveTo>
                <a:lnTo>
                  <a:pt x="1193369" y="0"/>
                </a:lnTo>
                <a:lnTo>
                  <a:pt x="1193369" y="573438"/>
                </a:lnTo>
                <a:lnTo>
                  <a:pt x="0" y="573438"/>
                </a:lnTo>
              </a:path>
            </a:pathLst>
          </a:custGeom>
          <a:solidFill>
            <a:srgbClr val="B2B2B2"/>
          </a:solidFill>
          <a:ln w="9525" cap="flat" cmpd="sng" algn="ctr">
            <a:solidFill>
              <a:srgbClr val="66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ct val="95000"/>
              </a:lnSpc>
              <a:spcBef>
                <a:spcPct val="50000"/>
              </a:spcBef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kumimoji="0" lang="ja-JP" altLang="en-US" sz="3200" b="1">
              <a:solidFill>
                <a:srgbClr val="FFFFFF"/>
              </a:solidFill>
            </a:endParaRPr>
          </a:p>
        </p:txBody>
      </p:sp>
      <p:sp>
        <p:nvSpPr>
          <p:cNvPr id="23" name="Flowchart: Delay 22"/>
          <p:cNvSpPr/>
          <p:nvPr/>
        </p:nvSpPr>
        <p:spPr bwMode="auto">
          <a:xfrm rot="5400000">
            <a:off x="5829300" y="4762500"/>
            <a:ext cx="685800" cy="609600"/>
          </a:xfrm>
          <a:prstGeom prst="flowChartDelay">
            <a:avLst/>
          </a:prstGeom>
          <a:solidFill>
            <a:srgbClr val="FF99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ct val="95000"/>
              </a:lnSpc>
              <a:spcBef>
                <a:spcPct val="50000"/>
              </a:spcBef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kumimoji="0" lang="ja-JP" altLang="en-US" sz="3200" b="1">
              <a:solidFill>
                <a:srgbClr val="FFFFFF"/>
              </a:soli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788759" y="2961790"/>
            <a:ext cx="381000" cy="3810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matte">
            <a:bevelT w="127000" h="127000"/>
          </a:sp3d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ct val="95000"/>
              </a:lnSpc>
              <a:spcBef>
                <a:spcPct val="50000"/>
              </a:spcBef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kumimoji="0" lang="ja-JP" altLang="en-US" sz="3200" b="1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943600" y="2961790"/>
            <a:ext cx="381000" cy="3810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matte">
            <a:bevelT w="127000" h="127000"/>
          </a:sp3d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ct val="95000"/>
              </a:lnSpc>
              <a:spcBef>
                <a:spcPct val="50000"/>
              </a:spcBef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kumimoji="0" lang="ja-JP" altLang="en-US" sz="3200" b="1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943600" y="2961790"/>
            <a:ext cx="381000" cy="3810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matte">
            <a:bevelT w="127000" h="127000"/>
          </a:sp3d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ct val="95000"/>
              </a:lnSpc>
              <a:spcBef>
                <a:spcPct val="50000"/>
              </a:spcBef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kumimoji="0" lang="ja-JP" altLang="en-US" sz="3200" b="1">
              <a:solidFill>
                <a:srgbClr val="FFFFFF"/>
              </a:solidFill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777234" y="2961790"/>
            <a:ext cx="381000" cy="3810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matte">
            <a:bevelT w="127000" h="127000"/>
          </a:sp3d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ct val="95000"/>
              </a:lnSpc>
              <a:spcBef>
                <a:spcPct val="50000"/>
              </a:spcBef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kumimoji="0" lang="ja-JP" altLang="en-US" sz="3200" b="1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943600" y="2961790"/>
            <a:ext cx="381000" cy="3810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matte">
            <a:bevelT w="127000" h="127000"/>
          </a:sp3d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ct val="95000"/>
              </a:lnSpc>
              <a:spcBef>
                <a:spcPct val="50000"/>
              </a:spcBef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kumimoji="0" lang="ja-JP" altLang="en-US" sz="3200" b="1">
              <a:solidFill>
                <a:srgbClr val="FFFFFF"/>
              </a:solidFill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943600" y="2961790"/>
            <a:ext cx="381000" cy="3810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matte">
            <a:bevelT w="127000" h="127000"/>
          </a:sp3d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ct val="95000"/>
              </a:lnSpc>
              <a:spcBef>
                <a:spcPct val="50000"/>
              </a:spcBef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kumimoji="0" lang="ja-JP" altLang="en-US" sz="3200" b="1">
              <a:solidFill>
                <a:srgbClr val="FFFF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001000" y="2695090"/>
            <a:ext cx="990600" cy="914400"/>
            <a:chOff x="6934200" y="4343400"/>
            <a:chExt cx="990600" cy="914400"/>
          </a:xfrm>
        </p:grpSpPr>
        <p:sp>
          <p:nvSpPr>
            <p:cNvPr id="31" name="Oval 30"/>
            <p:cNvSpPr/>
            <p:nvPr/>
          </p:nvSpPr>
          <p:spPr bwMode="auto">
            <a:xfrm>
              <a:off x="6934200" y="4343400"/>
              <a:ext cx="990600" cy="91440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27000" h="127000"/>
            </a:sp3d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hangingPunct="0">
                <a:lnSpc>
                  <a:spcPct val="95000"/>
                </a:lnSpc>
                <a:spcBef>
                  <a:spcPct val="50000"/>
                </a:spcBef>
                <a:buClr>
                  <a:srgbClr val="FFFFFF"/>
                </a:buClr>
                <a:buSzPct val="4500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</a:pPr>
              <a:endParaRPr kumimoji="0" lang="ja-JP" altLang="en-US" sz="3200" b="1">
                <a:solidFill>
                  <a:srgbClr val="FFFFFF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934200" y="4572000"/>
              <a:ext cx="152400" cy="457200"/>
            </a:xfrm>
            <a:prstGeom prst="ellipse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63500" h="63500"/>
            </a:sp3d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hangingPunct="0">
                <a:lnSpc>
                  <a:spcPct val="95000"/>
                </a:lnSpc>
                <a:spcBef>
                  <a:spcPct val="50000"/>
                </a:spcBef>
                <a:buClr>
                  <a:srgbClr val="FFFFFF"/>
                </a:buClr>
                <a:buSzPct val="4500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</a:pPr>
              <a:endParaRPr kumimoji="0" lang="ja-JP" altLang="en-US" sz="3200" b="1">
                <a:solidFill>
                  <a:srgbClr val="FFFFFF"/>
                </a:solidFill>
              </a:endParaRPr>
            </a:p>
          </p:txBody>
        </p:sp>
      </p:grpSp>
      <p:cxnSp>
        <p:nvCxnSpPr>
          <p:cNvPr id="35" name="Straight Connector 34"/>
          <p:cNvCxnSpPr/>
          <p:nvPr/>
        </p:nvCxnSpPr>
        <p:spPr bwMode="auto">
          <a:xfrm>
            <a:off x="7239000" y="4800600"/>
            <a:ext cx="2057400" cy="0"/>
          </a:xfrm>
          <a:prstGeom prst="line">
            <a:avLst/>
          </a:prstGeom>
          <a:noFill/>
          <a:ln w="28575" cap="flat" cmpd="sng" algn="ctr">
            <a:solidFill>
              <a:schemeClr val="accent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Freeform 37"/>
          <p:cNvSpPr/>
          <p:nvPr/>
        </p:nvSpPr>
        <p:spPr bwMode="auto">
          <a:xfrm>
            <a:off x="7660037" y="4094136"/>
            <a:ext cx="1224366" cy="694840"/>
          </a:xfrm>
          <a:custGeom>
            <a:avLst/>
            <a:gdLst>
              <a:gd name="connsiteX0" fmla="*/ 0 w 1224366"/>
              <a:gd name="connsiteY0" fmla="*/ 694840 h 694840"/>
              <a:gd name="connsiteX1" fmla="*/ 46495 w 1224366"/>
              <a:gd name="connsiteY1" fmla="*/ 229891 h 694840"/>
              <a:gd name="connsiteX2" fmla="*/ 61994 w 1224366"/>
              <a:gd name="connsiteY2" fmla="*/ 74908 h 694840"/>
              <a:gd name="connsiteX3" fmla="*/ 77492 w 1224366"/>
              <a:gd name="connsiteY3" fmla="*/ 167898 h 694840"/>
              <a:gd name="connsiteX4" fmla="*/ 92990 w 1224366"/>
              <a:gd name="connsiteY4" fmla="*/ 555356 h 694840"/>
              <a:gd name="connsiteX5" fmla="*/ 108488 w 1224366"/>
              <a:gd name="connsiteY5" fmla="*/ 648345 h 694840"/>
              <a:gd name="connsiteX6" fmla="*/ 185980 w 1224366"/>
              <a:gd name="connsiteY6" fmla="*/ 632847 h 694840"/>
              <a:gd name="connsiteX7" fmla="*/ 216977 w 1224366"/>
              <a:gd name="connsiteY7" fmla="*/ 539857 h 694840"/>
              <a:gd name="connsiteX8" fmla="*/ 247973 w 1224366"/>
              <a:gd name="connsiteY8" fmla="*/ 384874 h 694840"/>
              <a:gd name="connsiteX9" fmla="*/ 247973 w 1224366"/>
              <a:gd name="connsiteY9" fmla="*/ 276386 h 694840"/>
              <a:gd name="connsiteX10" fmla="*/ 263471 w 1224366"/>
              <a:gd name="connsiteY10" fmla="*/ 74908 h 694840"/>
              <a:gd name="connsiteX11" fmla="*/ 294468 w 1224366"/>
              <a:gd name="connsiteY11" fmla="*/ 59410 h 694840"/>
              <a:gd name="connsiteX12" fmla="*/ 309966 w 1224366"/>
              <a:gd name="connsiteY12" fmla="*/ 431369 h 694840"/>
              <a:gd name="connsiteX13" fmla="*/ 325465 w 1224366"/>
              <a:gd name="connsiteY13" fmla="*/ 586352 h 694840"/>
              <a:gd name="connsiteX14" fmla="*/ 371960 w 1224366"/>
              <a:gd name="connsiteY14" fmla="*/ 679342 h 694840"/>
              <a:gd name="connsiteX15" fmla="*/ 464949 w 1224366"/>
              <a:gd name="connsiteY15" fmla="*/ 617349 h 694840"/>
              <a:gd name="connsiteX16" fmla="*/ 511444 w 1224366"/>
              <a:gd name="connsiteY16" fmla="*/ 524359 h 694840"/>
              <a:gd name="connsiteX17" fmla="*/ 526943 w 1224366"/>
              <a:gd name="connsiteY17" fmla="*/ 601850 h 694840"/>
              <a:gd name="connsiteX18" fmla="*/ 619932 w 1224366"/>
              <a:gd name="connsiteY18" fmla="*/ 648345 h 694840"/>
              <a:gd name="connsiteX19" fmla="*/ 697424 w 1224366"/>
              <a:gd name="connsiteY19" fmla="*/ 586352 h 694840"/>
              <a:gd name="connsiteX20" fmla="*/ 805912 w 1224366"/>
              <a:gd name="connsiteY20" fmla="*/ 446867 h 694840"/>
              <a:gd name="connsiteX21" fmla="*/ 836909 w 1224366"/>
              <a:gd name="connsiteY21" fmla="*/ 570854 h 694840"/>
              <a:gd name="connsiteX22" fmla="*/ 914400 w 1224366"/>
              <a:gd name="connsiteY22" fmla="*/ 539857 h 694840"/>
              <a:gd name="connsiteX23" fmla="*/ 991892 w 1224366"/>
              <a:gd name="connsiteY23" fmla="*/ 632847 h 694840"/>
              <a:gd name="connsiteX24" fmla="*/ 1069383 w 1224366"/>
              <a:gd name="connsiteY24" fmla="*/ 539857 h 694840"/>
              <a:gd name="connsiteX25" fmla="*/ 1115878 w 1224366"/>
              <a:gd name="connsiteY25" fmla="*/ 384874 h 694840"/>
              <a:gd name="connsiteX26" fmla="*/ 1146875 w 1224366"/>
              <a:gd name="connsiteY26" fmla="*/ 322881 h 694840"/>
              <a:gd name="connsiteX27" fmla="*/ 1146875 w 1224366"/>
              <a:gd name="connsiteY27" fmla="*/ 508861 h 694840"/>
              <a:gd name="connsiteX28" fmla="*/ 1193370 w 1224366"/>
              <a:gd name="connsiteY28" fmla="*/ 663844 h 694840"/>
              <a:gd name="connsiteX29" fmla="*/ 1224366 w 1224366"/>
              <a:gd name="connsiteY29" fmla="*/ 694840 h 69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24366" h="694840">
                <a:moveTo>
                  <a:pt x="0" y="694840"/>
                </a:moveTo>
                <a:lnTo>
                  <a:pt x="46495" y="229891"/>
                </a:lnTo>
                <a:cubicBezTo>
                  <a:pt x="56827" y="126569"/>
                  <a:pt x="56828" y="85240"/>
                  <a:pt x="61994" y="74908"/>
                </a:cubicBezTo>
                <a:cubicBezTo>
                  <a:pt x="67160" y="64576"/>
                  <a:pt x="72326" y="87823"/>
                  <a:pt x="77492" y="167898"/>
                </a:cubicBezTo>
                <a:cubicBezTo>
                  <a:pt x="82658" y="247973"/>
                  <a:pt x="87824" y="475281"/>
                  <a:pt x="92990" y="555356"/>
                </a:cubicBezTo>
                <a:cubicBezTo>
                  <a:pt x="98156" y="635431"/>
                  <a:pt x="92990" y="635430"/>
                  <a:pt x="108488" y="648345"/>
                </a:cubicBezTo>
                <a:cubicBezTo>
                  <a:pt x="123986" y="661260"/>
                  <a:pt x="167899" y="650928"/>
                  <a:pt x="185980" y="632847"/>
                </a:cubicBezTo>
                <a:cubicBezTo>
                  <a:pt x="204061" y="614766"/>
                  <a:pt x="206645" y="581186"/>
                  <a:pt x="216977" y="539857"/>
                </a:cubicBezTo>
                <a:cubicBezTo>
                  <a:pt x="227309" y="498528"/>
                  <a:pt x="242807" y="428786"/>
                  <a:pt x="247973" y="384874"/>
                </a:cubicBezTo>
                <a:cubicBezTo>
                  <a:pt x="253139" y="340962"/>
                  <a:pt x="245390" y="328047"/>
                  <a:pt x="247973" y="276386"/>
                </a:cubicBezTo>
                <a:cubicBezTo>
                  <a:pt x="250556" y="224725"/>
                  <a:pt x="255722" y="111071"/>
                  <a:pt x="263471" y="74908"/>
                </a:cubicBezTo>
                <a:cubicBezTo>
                  <a:pt x="271220" y="38745"/>
                  <a:pt x="286719" y="0"/>
                  <a:pt x="294468" y="59410"/>
                </a:cubicBezTo>
                <a:cubicBezTo>
                  <a:pt x="302217" y="118820"/>
                  <a:pt x="304800" y="343545"/>
                  <a:pt x="309966" y="431369"/>
                </a:cubicBezTo>
                <a:cubicBezTo>
                  <a:pt x="315132" y="519193"/>
                  <a:pt x="315133" y="545023"/>
                  <a:pt x="325465" y="586352"/>
                </a:cubicBezTo>
                <a:cubicBezTo>
                  <a:pt x="335797" y="627681"/>
                  <a:pt x="348713" y="674176"/>
                  <a:pt x="371960" y="679342"/>
                </a:cubicBezTo>
                <a:cubicBezTo>
                  <a:pt x="395207" y="684508"/>
                  <a:pt x="441702" y="643179"/>
                  <a:pt x="464949" y="617349"/>
                </a:cubicBezTo>
                <a:cubicBezTo>
                  <a:pt x="488196" y="591519"/>
                  <a:pt x="501112" y="526942"/>
                  <a:pt x="511444" y="524359"/>
                </a:cubicBezTo>
                <a:cubicBezTo>
                  <a:pt x="521776" y="521776"/>
                  <a:pt x="508862" y="581186"/>
                  <a:pt x="526943" y="601850"/>
                </a:cubicBezTo>
                <a:cubicBezTo>
                  <a:pt x="545024" y="622514"/>
                  <a:pt x="591519" y="650928"/>
                  <a:pt x="619932" y="648345"/>
                </a:cubicBezTo>
                <a:cubicBezTo>
                  <a:pt x="648345" y="645762"/>
                  <a:pt x="666427" y="619932"/>
                  <a:pt x="697424" y="586352"/>
                </a:cubicBezTo>
                <a:cubicBezTo>
                  <a:pt x="728421" y="552772"/>
                  <a:pt x="782665" y="449450"/>
                  <a:pt x="805912" y="446867"/>
                </a:cubicBezTo>
                <a:cubicBezTo>
                  <a:pt x="829159" y="444284"/>
                  <a:pt x="818828" y="555356"/>
                  <a:pt x="836909" y="570854"/>
                </a:cubicBezTo>
                <a:cubicBezTo>
                  <a:pt x="854990" y="586352"/>
                  <a:pt x="888570" y="529525"/>
                  <a:pt x="914400" y="539857"/>
                </a:cubicBezTo>
                <a:cubicBezTo>
                  <a:pt x="940231" y="550189"/>
                  <a:pt x="966062" y="632847"/>
                  <a:pt x="991892" y="632847"/>
                </a:cubicBezTo>
                <a:cubicBezTo>
                  <a:pt x="1017722" y="632847"/>
                  <a:pt x="1048719" y="581186"/>
                  <a:pt x="1069383" y="539857"/>
                </a:cubicBezTo>
                <a:cubicBezTo>
                  <a:pt x="1090047" y="498528"/>
                  <a:pt x="1102963" y="421037"/>
                  <a:pt x="1115878" y="384874"/>
                </a:cubicBezTo>
                <a:cubicBezTo>
                  <a:pt x="1128793" y="348711"/>
                  <a:pt x="1141709" y="302217"/>
                  <a:pt x="1146875" y="322881"/>
                </a:cubicBezTo>
                <a:cubicBezTo>
                  <a:pt x="1152041" y="343545"/>
                  <a:pt x="1139126" y="452034"/>
                  <a:pt x="1146875" y="508861"/>
                </a:cubicBezTo>
                <a:cubicBezTo>
                  <a:pt x="1154624" y="565688"/>
                  <a:pt x="1180455" y="632848"/>
                  <a:pt x="1193370" y="663844"/>
                </a:cubicBezTo>
                <a:cubicBezTo>
                  <a:pt x="1206285" y="694840"/>
                  <a:pt x="1215325" y="694840"/>
                  <a:pt x="1224366" y="69484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ja-JP" altLang="en-US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359373" cy="493081"/>
          </a:xfrm>
        </p:spPr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Time-domain OCT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c 4"/>
          <p:cNvSpPr/>
          <p:nvPr/>
        </p:nvSpPr>
        <p:spPr bwMode="auto">
          <a:xfrm>
            <a:off x="7050437" y="2504590"/>
            <a:ext cx="609600" cy="1295401"/>
          </a:xfrm>
          <a:prstGeom prst="arc">
            <a:avLst>
              <a:gd name="adj1" fmla="val 16200000"/>
              <a:gd name="adj2" fmla="val 5325280"/>
            </a:avLst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3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0.2875 -0.0055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2.22222E-6 L 0.18998 -2.22222E-6 L 0.00248 -2.22222E-6 L 0.00248 0.28218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140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0092 -0.18958 L 0.00157 0.28218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3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2.22222E-6 L 0.075 -0.0055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0.37812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2.22222E-6 L 0.24115 -0.00139 L 0.00248 -2.22222E-6 L 0.00248 0.28218 " pathEditMode="relative" rAng="0" ptsTypes="AAAA">
                                      <p:cBhvr>
                                        <p:cTn id="50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1402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0092 -0.18958 L 0.00157 0.28218 " pathEditMode="relative" rAng="0" ptsTypes="AAA">
                                      <p:cBhvr>
                                        <p:cTn id="5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0313 -0.13032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652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6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8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Freeform 2"/>
          <p:cNvSpPr>
            <a:spLocks/>
          </p:cNvSpPr>
          <p:nvPr/>
        </p:nvSpPr>
        <p:spPr bwMode="auto">
          <a:xfrm>
            <a:off x="3666720" y="3525491"/>
            <a:ext cx="3939840" cy="887133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2" y="120"/>
              </a:cxn>
              <a:cxn ang="0">
                <a:pos x="960" y="504"/>
              </a:cxn>
              <a:cxn ang="0">
                <a:pos x="1536" y="552"/>
              </a:cxn>
              <a:cxn ang="0">
                <a:pos x="1920" y="120"/>
              </a:cxn>
              <a:cxn ang="0">
                <a:pos x="2736" y="24"/>
              </a:cxn>
            </a:cxnLst>
            <a:rect l="0" t="0" r="r" b="b"/>
            <a:pathLst>
              <a:path w="2736" h="616">
                <a:moveTo>
                  <a:pt x="0" y="120"/>
                </a:moveTo>
                <a:cubicBezTo>
                  <a:pt x="256" y="88"/>
                  <a:pt x="512" y="56"/>
                  <a:pt x="672" y="120"/>
                </a:cubicBezTo>
                <a:cubicBezTo>
                  <a:pt x="832" y="184"/>
                  <a:pt x="816" y="432"/>
                  <a:pt x="960" y="504"/>
                </a:cubicBezTo>
                <a:cubicBezTo>
                  <a:pt x="1104" y="576"/>
                  <a:pt x="1376" y="616"/>
                  <a:pt x="1536" y="552"/>
                </a:cubicBezTo>
                <a:cubicBezTo>
                  <a:pt x="1696" y="488"/>
                  <a:pt x="1720" y="208"/>
                  <a:pt x="1920" y="120"/>
                </a:cubicBezTo>
                <a:cubicBezTo>
                  <a:pt x="2120" y="32"/>
                  <a:pt x="2616" y="0"/>
                  <a:pt x="2736" y="24"/>
                </a:cubicBezTo>
              </a:path>
            </a:pathLst>
          </a:custGeom>
          <a:noFill/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3528480" y="1313419"/>
            <a:ext cx="483840" cy="691273"/>
          </a:xfrm>
          <a:prstGeom prst="rect">
            <a:avLst/>
          </a:prstGeom>
          <a:solidFill>
            <a:srgbClr val="C0C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2564" name="Text Box 4"/>
          <p:cNvSpPr txBox="1">
            <a:spLocks noChangeArrowheads="1"/>
          </p:cNvSpPr>
          <p:nvPr/>
        </p:nvSpPr>
        <p:spPr bwMode="auto">
          <a:xfrm>
            <a:off x="2975264" y="2073819"/>
            <a:ext cx="1923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GB" altLang="ja-JP" dirty="0">
                <a:solidFill>
                  <a:srgbClr val="663300"/>
                </a:solidFill>
              </a:rPr>
              <a:t>Broadband Source</a:t>
            </a:r>
          </a:p>
        </p:txBody>
      </p:sp>
      <p:sp>
        <p:nvSpPr>
          <p:cNvPr id="322565" name="Freeform 5"/>
          <p:cNvSpPr>
            <a:spLocks/>
          </p:cNvSpPr>
          <p:nvPr/>
        </p:nvSpPr>
        <p:spPr bwMode="auto">
          <a:xfrm>
            <a:off x="3943200" y="1659054"/>
            <a:ext cx="2004480" cy="8410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48"/>
              </a:cxn>
              <a:cxn ang="0">
                <a:pos x="816" y="192"/>
              </a:cxn>
              <a:cxn ang="0">
                <a:pos x="864" y="384"/>
              </a:cxn>
              <a:cxn ang="0">
                <a:pos x="1008" y="528"/>
              </a:cxn>
              <a:cxn ang="0">
                <a:pos x="1296" y="576"/>
              </a:cxn>
              <a:cxn ang="0">
                <a:pos x="1392" y="576"/>
              </a:cxn>
            </a:cxnLst>
            <a:rect l="0" t="0" r="r" b="b"/>
            <a:pathLst>
              <a:path w="1392" h="584">
                <a:moveTo>
                  <a:pt x="0" y="0"/>
                </a:moveTo>
                <a:cubicBezTo>
                  <a:pt x="244" y="8"/>
                  <a:pt x="488" y="16"/>
                  <a:pt x="624" y="48"/>
                </a:cubicBezTo>
                <a:cubicBezTo>
                  <a:pt x="760" y="80"/>
                  <a:pt x="776" y="136"/>
                  <a:pt x="816" y="192"/>
                </a:cubicBezTo>
                <a:cubicBezTo>
                  <a:pt x="856" y="248"/>
                  <a:pt x="832" y="328"/>
                  <a:pt x="864" y="384"/>
                </a:cubicBezTo>
                <a:cubicBezTo>
                  <a:pt x="896" y="440"/>
                  <a:pt x="936" y="496"/>
                  <a:pt x="1008" y="528"/>
                </a:cubicBezTo>
                <a:cubicBezTo>
                  <a:pt x="1080" y="560"/>
                  <a:pt x="1232" y="568"/>
                  <a:pt x="1296" y="576"/>
                </a:cubicBezTo>
                <a:cubicBezTo>
                  <a:pt x="1360" y="584"/>
                  <a:pt x="1376" y="580"/>
                  <a:pt x="1392" y="57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2566" name="Freeform 6"/>
          <p:cNvSpPr>
            <a:spLocks/>
          </p:cNvSpPr>
          <p:nvPr/>
        </p:nvSpPr>
        <p:spPr bwMode="auto">
          <a:xfrm flipH="1">
            <a:off x="5947680" y="1659054"/>
            <a:ext cx="2004480" cy="8410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48"/>
              </a:cxn>
              <a:cxn ang="0">
                <a:pos x="816" y="192"/>
              </a:cxn>
              <a:cxn ang="0">
                <a:pos x="864" y="384"/>
              </a:cxn>
              <a:cxn ang="0">
                <a:pos x="1008" y="528"/>
              </a:cxn>
              <a:cxn ang="0">
                <a:pos x="1296" y="576"/>
              </a:cxn>
              <a:cxn ang="0">
                <a:pos x="1392" y="576"/>
              </a:cxn>
            </a:cxnLst>
            <a:rect l="0" t="0" r="r" b="b"/>
            <a:pathLst>
              <a:path w="1392" h="584">
                <a:moveTo>
                  <a:pt x="0" y="0"/>
                </a:moveTo>
                <a:cubicBezTo>
                  <a:pt x="244" y="8"/>
                  <a:pt x="488" y="16"/>
                  <a:pt x="624" y="48"/>
                </a:cubicBezTo>
                <a:cubicBezTo>
                  <a:pt x="760" y="80"/>
                  <a:pt x="776" y="136"/>
                  <a:pt x="816" y="192"/>
                </a:cubicBezTo>
                <a:cubicBezTo>
                  <a:pt x="856" y="248"/>
                  <a:pt x="832" y="328"/>
                  <a:pt x="864" y="384"/>
                </a:cubicBezTo>
                <a:cubicBezTo>
                  <a:pt x="896" y="440"/>
                  <a:pt x="936" y="496"/>
                  <a:pt x="1008" y="528"/>
                </a:cubicBezTo>
                <a:cubicBezTo>
                  <a:pt x="1080" y="560"/>
                  <a:pt x="1232" y="568"/>
                  <a:pt x="1296" y="576"/>
                </a:cubicBezTo>
                <a:cubicBezTo>
                  <a:pt x="1360" y="584"/>
                  <a:pt x="1376" y="580"/>
                  <a:pt x="1392" y="57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2567" name="Freeform 7"/>
          <p:cNvSpPr>
            <a:spLocks/>
          </p:cNvSpPr>
          <p:nvPr/>
        </p:nvSpPr>
        <p:spPr bwMode="auto">
          <a:xfrm flipV="1">
            <a:off x="3943200" y="2557708"/>
            <a:ext cx="2004480" cy="8180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48"/>
              </a:cxn>
              <a:cxn ang="0">
                <a:pos x="816" y="192"/>
              </a:cxn>
              <a:cxn ang="0">
                <a:pos x="864" y="384"/>
              </a:cxn>
              <a:cxn ang="0">
                <a:pos x="1008" y="528"/>
              </a:cxn>
              <a:cxn ang="0">
                <a:pos x="1296" y="576"/>
              </a:cxn>
              <a:cxn ang="0">
                <a:pos x="1392" y="576"/>
              </a:cxn>
            </a:cxnLst>
            <a:rect l="0" t="0" r="r" b="b"/>
            <a:pathLst>
              <a:path w="1392" h="584">
                <a:moveTo>
                  <a:pt x="0" y="0"/>
                </a:moveTo>
                <a:cubicBezTo>
                  <a:pt x="244" y="8"/>
                  <a:pt x="488" y="16"/>
                  <a:pt x="624" y="48"/>
                </a:cubicBezTo>
                <a:cubicBezTo>
                  <a:pt x="760" y="80"/>
                  <a:pt x="776" y="136"/>
                  <a:pt x="816" y="192"/>
                </a:cubicBezTo>
                <a:cubicBezTo>
                  <a:pt x="856" y="248"/>
                  <a:pt x="832" y="328"/>
                  <a:pt x="864" y="384"/>
                </a:cubicBezTo>
                <a:cubicBezTo>
                  <a:pt x="896" y="440"/>
                  <a:pt x="936" y="496"/>
                  <a:pt x="1008" y="528"/>
                </a:cubicBezTo>
                <a:cubicBezTo>
                  <a:pt x="1080" y="560"/>
                  <a:pt x="1232" y="568"/>
                  <a:pt x="1296" y="576"/>
                </a:cubicBezTo>
                <a:cubicBezTo>
                  <a:pt x="1360" y="584"/>
                  <a:pt x="1376" y="580"/>
                  <a:pt x="1392" y="57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2568" name="Freeform 8"/>
          <p:cNvSpPr>
            <a:spLocks/>
          </p:cNvSpPr>
          <p:nvPr/>
        </p:nvSpPr>
        <p:spPr bwMode="auto">
          <a:xfrm flipH="1" flipV="1">
            <a:off x="5947680" y="2557708"/>
            <a:ext cx="2004480" cy="8180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48"/>
              </a:cxn>
              <a:cxn ang="0">
                <a:pos x="816" y="192"/>
              </a:cxn>
              <a:cxn ang="0">
                <a:pos x="864" y="384"/>
              </a:cxn>
              <a:cxn ang="0">
                <a:pos x="1008" y="528"/>
              </a:cxn>
              <a:cxn ang="0">
                <a:pos x="1296" y="576"/>
              </a:cxn>
              <a:cxn ang="0">
                <a:pos x="1392" y="576"/>
              </a:cxn>
            </a:cxnLst>
            <a:rect l="0" t="0" r="r" b="b"/>
            <a:pathLst>
              <a:path w="1392" h="584">
                <a:moveTo>
                  <a:pt x="0" y="0"/>
                </a:moveTo>
                <a:cubicBezTo>
                  <a:pt x="244" y="8"/>
                  <a:pt x="488" y="16"/>
                  <a:pt x="624" y="48"/>
                </a:cubicBezTo>
                <a:cubicBezTo>
                  <a:pt x="760" y="80"/>
                  <a:pt x="776" y="136"/>
                  <a:pt x="816" y="192"/>
                </a:cubicBezTo>
                <a:cubicBezTo>
                  <a:pt x="856" y="248"/>
                  <a:pt x="832" y="328"/>
                  <a:pt x="864" y="384"/>
                </a:cubicBezTo>
                <a:cubicBezTo>
                  <a:pt x="896" y="440"/>
                  <a:pt x="936" y="496"/>
                  <a:pt x="1008" y="528"/>
                </a:cubicBezTo>
                <a:cubicBezTo>
                  <a:pt x="1080" y="560"/>
                  <a:pt x="1232" y="568"/>
                  <a:pt x="1296" y="576"/>
                </a:cubicBezTo>
                <a:cubicBezTo>
                  <a:pt x="1360" y="584"/>
                  <a:pt x="1376" y="580"/>
                  <a:pt x="1392" y="57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2570" name="Text Box 10"/>
          <p:cNvSpPr txBox="1">
            <a:spLocks noChangeArrowheads="1"/>
          </p:cNvSpPr>
          <p:nvPr/>
        </p:nvSpPr>
        <p:spPr bwMode="auto">
          <a:xfrm>
            <a:off x="3031157" y="5115418"/>
            <a:ext cx="11926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GB" altLang="ja-JP" dirty="0">
                <a:solidFill>
                  <a:srgbClr val="663300"/>
                </a:solidFill>
              </a:rPr>
              <a:t>Line sensor</a:t>
            </a:r>
          </a:p>
        </p:txBody>
      </p:sp>
      <p:sp>
        <p:nvSpPr>
          <p:cNvPr id="322571" name="Rectangle 11"/>
          <p:cNvSpPr>
            <a:spLocks noChangeArrowheads="1"/>
          </p:cNvSpPr>
          <p:nvPr/>
        </p:nvSpPr>
        <p:spPr bwMode="auto">
          <a:xfrm>
            <a:off x="3666720" y="1520801"/>
            <a:ext cx="276480" cy="276509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2572" name="Line 12"/>
          <p:cNvSpPr>
            <a:spLocks noChangeShapeType="1"/>
          </p:cNvSpPr>
          <p:nvPr/>
        </p:nvSpPr>
        <p:spPr bwMode="auto">
          <a:xfrm>
            <a:off x="3735840" y="1451674"/>
            <a:ext cx="0" cy="6912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2573" name="Line 13"/>
          <p:cNvSpPr>
            <a:spLocks noChangeShapeType="1"/>
          </p:cNvSpPr>
          <p:nvPr/>
        </p:nvSpPr>
        <p:spPr bwMode="auto">
          <a:xfrm>
            <a:off x="3804960" y="1451674"/>
            <a:ext cx="0" cy="6912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>
            <a:off x="3874080" y="1451674"/>
            <a:ext cx="0" cy="6912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2575" name="Line 15"/>
          <p:cNvSpPr>
            <a:spLocks noChangeShapeType="1"/>
          </p:cNvSpPr>
          <p:nvPr/>
        </p:nvSpPr>
        <p:spPr bwMode="auto">
          <a:xfrm>
            <a:off x="3735840" y="1797310"/>
            <a:ext cx="0" cy="6912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2576" name="Line 16"/>
          <p:cNvSpPr>
            <a:spLocks noChangeShapeType="1"/>
          </p:cNvSpPr>
          <p:nvPr/>
        </p:nvSpPr>
        <p:spPr bwMode="auto">
          <a:xfrm>
            <a:off x="3804960" y="1797310"/>
            <a:ext cx="0" cy="6912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2577" name="Line 17"/>
          <p:cNvSpPr>
            <a:spLocks noChangeShapeType="1"/>
          </p:cNvSpPr>
          <p:nvPr/>
        </p:nvSpPr>
        <p:spPr bwMode="auto">
          <a:xfrm>
            <a:off x="3874080" y="1797310"/>
            <a:ext cx="0" cy="6912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2578" name="Freeform 18"/>
          <p:cNvSpPr>
            <a:spLocks/>
          </p:cNvSpPr>
          <p:nvPr/>
        </p:nvSpPr>
        <p:spPr bwMode="auto">
          <a:xfrm>
            <a:off x="3943200" y="1659054"/>
            <a:ext cx="2004480" cy="8410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48"/>
              </a:cxn>
              <a:cxn ang="0">
                <a:pos x="816" y="192"/>
              </a:cxn>
              <a:cxn ang="0">
                <a:pos x="864" y="384"/>
              </a:cxn>
              <a:cxn ang="0">
                <a:pos x="1008" y="528"/>
              </a:cxn>
              <a:cxn ang="0">
                <a:pos x="1296" y="576"/>
              </a:cxn>
              <a:cxn ang="0">
                <a:pos x="1392" y="576"/>
              </a:cxn>
            </a:cxnLst>
            <a:rect l="0" t="0" r="r" b="b"/>
            <a:pathLst>
              <a:path w="1392" h="584">
                <a:moveTo>
                  <a:pt x="0" y="0"/>
                </a:moveTo>
                <a:cubicBezTo>
                  <a:pt x="244" y="8"/>
                  <a:pt x="488" y="16"/>
                  <a:pt x="624" y="48"/>
                </a:cubicBezTo>
                <a:cubicBezTo>
                  <a:pt x="760" y="80"/>
                  <a:pt x="776" y="136"/>
                  <a:pt x="816" y="192"/>
                </a:cubicBezTo>
                <a:cubicBezTo>
                  <a:pt x="856" y="248"/>
                  <a:pt x="832" y="328"/>
                  <a:pt x="864" y="384"/>
                </a:cubicBezTo>
                <a:cubicBezTo>
                  <a:pt x="896" y="440"/>
                  <a:pt x="936" y="496"/>
                  <a:pt x="1008" y="528"/>
                </a:cubicBezTo>
                <a:cubicBezTo>
                  <a:pt x="1080" y="560"/>
                  <a:pt x="1232" y="568"/>
                  <a:pt x="1296" y="576"/>
                </a:cubicBezTo>
                <a:cubicBezTo>
                  <a:pt x="1360" y="584"/>
                  <a:pt x="1376" y="580"/>
                  <a:pt x="1392" y="576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grpSp>
        <p:nvGrpSpPr>
          <p:cNvPr id="322579" name="Group 19"/>
          <p:cNvGrpSpPr>
            <a:grpSpLocks/>
          </p:cNvGrpSpPr>
          <p:nvPr/>
        </p:nvGrpSpPr>
        <p:grpSpPr bwMode="auto">
          <a:xfrm>
            <a:off x="7675680" y="2765090"/>
            <a:ext cx="1728000" cy="1313418"/>
            <a:chOff x="4272" y="1920"/>
            <a:chExt cx="1200" cy="912"/>
          </a:xfrm>
        </p:grpSpPr>
        <p:sp>
          <p:nvSpPr>
            <p:cNvPr id="322580" name="Rectangle 20"/>
            <p:cNvSpPr>
              <a:spLocks noChangeArrowheads="1"/>
            </p:cNvSpPr>
            <p:nvPr/>
          </p:nvSpPr>
          <p:spPr bwMode="auto">
            <a:xfrm>
              <a:off x="4272" y="2016"/>
              <a:ext cx="1200" cy="816"/>
            </a:xfrm>
            <a:prstGeom prst="rect">
              <a:avLst/>
            </a:prstGeom>
            <a:noFill/>
            <a:ln w="25400">
              <a:solidFill>
                <a:schemeClr val="accent1">
                  <a:lumMod val="90000"/>
                  <a:lumOff val="1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322581" name="Text Box 21"/>
            <p:cNvSpPr txBox="1">
              <a:spLocks noChangeArrowheads="1"/>
            </p:cNvSpPr>
            <p:nvPr/>
          </p:nvSpPr>
          <p:spPr bwMode="auto">
            <a:xfrm>
              <a:off x="4751" y="1920"/>
              <a:ext cx="659" cy="192"/>
            </a:xfrm>
            <a:prstGeom prst="rect">
              <a:avLst/>
            </a:prstGeom>
            <a:ln w="9525">
              <a:solidFill>
                <a:schemeClr val="accent1">
                  <a:lumMod val="90000"/>
                  <a:lumOff val="10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ja-JP" altLang="en-GB">
                  <a:solidFill>
                    <a:srgbClr val="663300"/>
                  </a:solidFill>
                </a:rPr>
                <a:t> </a:t>
              </a:r>
              <a:r>
                <a:rPr lang="en-GB" altLang="ja-JP" dirty="0">
                  <a:solidFill>
                    <a:srgbClr val="663300"/>
                  </a:solidFill>
                </a:rPr>
                <a:t>B-Scan </a:t>
              </a:r>
              <a:r>
                <a:rPr lang="ja-JP" altLang="en-GB">
                  <a:solidFill>
                    <a:srgbClr val="663300"/>
                  </a:solidFill>
                </a:rPr>
                <a:t> </a:t>
              </a:r>
            </a:p>
          </p:txBody>
        </p:sp>
      </p:grpSp>
      <p:grpSp>
        <p:nvGrpSpPr>
          <p:cNvPr id="322582" name="Group 22"/>
          <p:cNvGrpSpPr>
            <a:grpSpLocks/>
          </p:cNvGrpSpPr>
          <p:nvPr/>
        </p:nvGrpSpPr>
        <p:grpSpPr bwMode="auto">
          <a:xfrm>
            <a:off x="2215200" y="3456364"/>
            <a:ext cx="691200" cy="1589927"/>
            <a:chOff x="480" y="2400"/>
            <a:chExt cx="480" cy="1104"/>
          </a:xfrm>
        </p:grpSpPr>
        <p:sp>
          <p:nvSpPr>
            <p:cNvPr id="322583" name="Rectangle 23"/>
            <p:cNvSpPr>
              <a:spLocks noChangeArrowheads="1"/>
            </p:cNvSpPr>
            <p:nvPr/>
          </p:nvSpPr>
          <p:spPr bwMode="auto">
            <a:xfrm rot="6600000">
              <a:off x="672" y="2448"/>
              <a:ext cx="288" cy="192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584" name="AutoShape 24"/>
            <p:cNvSpPr>
              <a:spLocks noChangeArrowheads="1"/>
            </p:cNvSpPr>
            <p:nvPr/>
          </p:nvSpPr>
          <p:spPr bwMode="auto">
            <a:xfrm rot="10800000">
              <a:off x="528" y="2736"/>
              <a:ext cx="432" cy="38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585" name="AutoShape 25"/>
            <p:cNvSpPr>
              <a:spLocks noChangeArrowheads="1"/>
            </p:cNvSpPr>
            <p:nvPr/>
          </p:nvSpPr>
          <p:spPr bwMode="auto">
            <a:xfrm>
              <a:off x="528" y="3120"/>
              <a:ext cx="432" cy="38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586" name="Rectangle 26"/>
            <p:cNvSpPr>
              <a:spLocks noChangeArrowheads="1"/>
            </p:cNvSpPr>
            <p:nvPr/>
          </p:nvSpPr>
          <p:spPr bwMode="auto">
            <a:xfrm>
              <a:off x="624" y="2640"/>
              <a:ext cx="240" cy="9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587" name="Rectangle 27"/>
            <p:cNvSpPr>
              <a:spLocks noChangeArrowheads="1"/>
            </p:cNvSpPr>
            <p:nvPr/>
          </p:nvSpPr>
          <p:spPr bwMode="auto">
            <a:xfrm rot="6600000">
              <a:off x="624" y="2448"/>
              <a:ext cx="288" cy="19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588" name="AutoShape 28"/>
            <p:cNvSpPr>
              <a:spLocks noChangeArrowheads="1"/>
            </p:cNvSpPr>
            <p:nvPr/>
          </p:nvSpPr>
          <p:spPr bwMode="auto">
            <a:xfrm rot="10800000">
              <a:off x="480" y="2736"/>
              <a:ext cx="432" cy="38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589" name="AutoShape 29"/>
            <p:cNvSpPr>
              <a:spLocks noChangeArrowheads="1"/>
            </p:cNvSpPr>
            <p:nvPr/>
          </p:nvSpPr>
          <p:spPr bwMode="auto">
            <a:xfrm>
              <a:off x="480" y="3120"/>
              <a:ext cx="432" cy="38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590" name="Rectangle 30"/>
            <p:cNvSpPr>
              <a:spLocks noChangeArrowheads="1"/>
            </p:cNvSpPr>
            <p:nvPr/>
          </p:nvSpPr>
          <p:spPr bwMode="auto">
            <a:xfrm>
              <a:off x="576" y="2640"/>
              <a:ext cx="240" cy="9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2591" name="Group 31"/>
          <p:cNvGrpSpPr>
            <a:grpSpLocks/>
          </p:cNvGrpSpPr>
          <p:nvPr/>
        </p:nvGrpSpPr>
        <p:grpSpPr bwMode="auto">
          <a:xfrm>
            <a:off x="2560800" y="2557708"/>
            <a:ext cx="3395520" cy="967782"/>
            <a:chOff x="720" y="1776"/>
            <a:chExt cx="2358" cy="672"/>
          </a:xfrm>
        </p:grpSpPr>
        <p:grpSp>
          <p:nvGrpSpPr>
            <p:cNvPr id="322592" name="Group 32"/>
            <p:cNvGrpSpPr>
              <a:grpSpLocks/>
            </p:cNvGrpSpPr>
            <p:nvPr/>
          </p:nvGrpSpPr>
          <p:grpSpPr bwMode="auto">
            <a:xfrm>
              <a:off x="720" y="2256"/>
              <a:ext cx="1008" cy="192"/>
              <a:chOff x="720" y="2256"/>
              <a:chExt cx="1008" cy="192"/>
            </a:xfrm>
          </p:grpSpPr>
          <p:sp>
            <p:nvSpPr>
              <p:cNvPr id="322593" name="AutoShape 33"/>
              <p:cNvSpPr>
                <a:spLocks noChangeArrowheads="1"/>
              </p:cNvSpPr>
              <p:nvPr/>
            </p:nvSpPr>
            <p:spPr bwMode="auto">
              <a:xfrm rot="5400000">
                <a:off x="1488" y="2208"/>
                <a:ext cx="192" cy="288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>
                <a:solidFill>
                  <a:srgbClr val="FF99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594" name="Rectangle 34"/>
              <p:cNvSpPr>
                <a:spLocks noChangeArrowheads="1"/>
              </p:cNvSpPr>
              <p:nvPr/>
            </p:nvSpPr>
            <p:spPr bwMode="auto">
              <a:xfrm>
                <a:off x="960" y="2256"/>
                <a:ext cx="480" cy="192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FF99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595" name="Freeform 35"/>
              <p:cNvSpPr>
                <a:spLocks/>
              </p:cNvSpPr>
              <p:nvPr/>
            </p:nvSpPr>
            <p:spPr bwMode="auto">
              <a:xfrm>
                <a:off x="768" y="2256"/>
                <a:ext cx="192" cy="192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144"/>
                  </a:cxn>
                  <a:cxn ang="0">
                    <a:pos x="192" y="192"/>
                  </a:cxn>
                  <a:cxn ang="0">
                    <a:pos x="192" y="0"/>
                  </a:cxn>
                </a:cxnLst>
                <a:rect l="0" t="0" r="r" b="b"/>
                <a:pathLst>
                  <a:path w="192" h="192">
                    <a:moveTo>
                      <a:pt x="192" y="0"/>
                    </a:moveTo>
                    <a:lnTo>
                      <a:pt x="0" y="144"/>
                    </a:lnTo>
                    <a:lnTo>
                      <a:pt x="192" y="19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596" name="AutoShape 36"/>
              <p:cNvSpPr>
                <a:spLocks noChangeArrowheads="1"/>
              </p:cNvSpPr>
              <p:nvPr/>
            </p:nvSpPr>
            <p:spPr bwMode="auto">
              <a:xfrm rot="5400000">
                <a:off x="1440" y="2208"/>
                <a:ext cx="192" cy="288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597" name="Rectangle 37"/>
              <p:cNvSpPr>
                <a:spLocks noChangeArrowheads="1"/>
              </p:cNvSpPr>
              <p:nvPr/>
            </p:nvSpPr>
            <p:spPr bwMode="auto">
              <a:xfrm>
                <a:off x="912" y="2256"/>
                <a:ext cx="480" cy="19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598" name="Freeform 38"/>
              <p:cNvSpPr>
                <a:spLocks/>
              </p:cNvSpPr>
              <p:nvPr/>
            </p:nvSpPr>
            <p:spPr bwMode="auto">
              <a:xfrm>
                <a:off x="720" y="2256"/>
                <a:ext cx="192" cy="192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144"/>
                  </a:cxn>
                  <a:cxn ang="0">
                    <a:pos x="192" y="192"/>
                  </a:cxn>
                  <a:cxn ang="0">
                    <a:pos x="192" y="0"/>
                  </a:cxn>
                </a:cxnLst>
                <a:rect l="0" t="0" r="r" b="b"/>
                <a:pathLst>
                  <a:path w="192" h="192">
                    <a:moveTo>
                      <a:pt x="192" y="0"/>
                    </a:moveTo>
                    <a:lnTo>
                      <a:pt x="0" y="144"/>
                    </a:lnTo>
                    <a:lnTo>
                      <a:pt x="192" y="19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2599" name="Group 39"/>
            <p:cNvGrpSpPr>
              <a:grpSpLocks/>
            </p:cNvGrpSpPr>
            <p:nvPr/>
          </p:nvGrpSpPr>
          <p:grpSpPr bwMode="auto">
            <a:xfrm>
              <a:off x="1680" y="1776"/>
              <a:ext cx="1398" cy="580"/>
              <a:chOff x="1680" y="1776"/>
              <a:chExt cx="1398" cy="580"/>
            </a:xfrm>
          </p:grpSpPr>
          <p:sp>
            <p:nvSpPr>
              <p:cNvPr id="322600" name="Freeform 40"/>
              <p:cNvSpPr>
                <a:spLocks/>
              </p:cNvSpPr>
              <p:nvPr/>
            </p:nvSpPr>
            <p:spPr bwMode="auto">
              <a:xfrm flipV="1">
                <a:off x="1680" y="1776"/>
                <a:ext cx="1392" cy="56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24" y="48"/>
                  </a:cxn>
                  <a:cxn ang="0">
                    <a:pos x="816" y="192"/>
                  </a:cxn>
                  <a:cxn ang="0">
                    <a:pos x="864" y="384"/>
                  </a:cxn>
                  <a:cxn ang="0">
                    <a:pos x="1008" y="528"/>
                  </a:cxn>
                  <a:cxn ang="0">
                    <a:pos x="1296" y="576"/>
                  </a:cxn>
                  <a:cxn ang="0">
                    <a:pos x="1392" y="576"/>
                  </a:cxn>
                </a:cxnLst>
                <a:rect l="0" t="0" r="r" b="b"/>
                <a:pathLst>
                  <a:path w="1392" h="584">
                    <a:moveTo>
                      <a:pt x="0" y="0"/>
                    </a:moveTo>
                    <a:cubicBezTo>
                      <a:pt x="244" y="8"/>
                      <a:pt x="488" y="16"/>
                      <a:pt x="624" y="48"/>
                    </a:cubicBezTo>
                    <a:cubicBezTo>
                      <a:pt x="760" y="80"/>
                      <a:pt x="776" y="136"/>
                      <a:pt x="816" y="192"/>
                    </a:cubicBezTo>
                    <a:cubicBezTo>
                      <a:pt x="856" y="248"/>
                      <a:pt x="832" y="328"/>
                      <a:pt x="864" y="384"/>
                    </a:cubicBezTo>
                    <a:cubicBezTo>
                      <a:pt x="896" y="440"/>
                      <a:pt x="936" y="496"/>
                      <a:pt x="1008" y="528"/>
                    </a:cubicBezTo>
                    <a:cubicBezTo>
                      <a:pt x="1080" y="560"/>
                      <a:pt x="1232" y="568"/>
                      <a:pt x="1296" y="576"/>
                    </a:cubicBezTo>
                    <a:cubicBezTo>
                      <a:pt x="1360" y="584"/>
                      <a:pt x="1376" y="580"/>
                      <a:pt x="1392" y="576"/>
                    </a:cubicBez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601" name="Freeform 41"/>
              <p:cNvSpPr>
                <a:spLocks/>
              </p:cNvSpPr>
              <p:nvPr/>
            </p:nvSpPr>
            <p:spPr bwMode="auto">
              <a:xfrm flipV="1">
                <a:off x="1686" y="1788"/>
                <a:ext cx="1392" cy="56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24" y="48"/>
                  </a:cxn>
                  <a:cxn ang="0">
                    <a:pos x="816" y="192"/>
                  </a:cxn>
                  <a:cxn ang="0">
                    <a:pos x="864" y="384"/>
                  </a:cxn>
                  <a:cxn ang="0">
                    <a:pos x="1008" y="528"/>
                  </a:cxn>
                  <a:cxn ang="0">
                    <a:pos x="1296" y="576"/>
                  </a:cxn>
                  <a:cxn ang="0">
                    <a:pos x="1392" y="576"/>
                  </a:cxn>
                </a:cxnLst>
                <a:rect l="0" t="0" r="r" b="b"/>
                <a:pathLst>
                  <a:path w="1392" h="584">
                    <a:moveTo>
                      <a:pt x="0" y="0"/>
                    </a:moveTo>
                    <a:cubicBezTo>
                      <a:pt x="244" y="8"/>
                      <a:pt x="488" y="16"/>
                      <a:pt x="624" y="48"/>
                    </a:cubicBezTo>
                    <a:cubicBezTo>
                      <a:pt x="760" y="80"/>
                      <a:pt x="776" y="136"/>
                      <a:pt x="816" y="192"/>
                    </a:cubicBezTo>
                    <a:cubicBezTo>
                      <a:pt x="856" y="248"/>
                      <a:pt x="832" y="328"/>
                      <a:pt x="864" y="384"/>
                    </a:cubicBezTo>
                    <a:cubicBezTo>
                      <a:pt x="896" y="440"/>
                      <a:pt x="936" y="496"/>
                      <a:pt x="1008" y="528"/>
                    </a:cubicBezTo>
                    <a:cubicBezTo>
                      <a:pt x="1080" y="560"/>
                      <a:pt x="1232" y="568"/>
                      <a:pt x="1296" y="576"/>
                    </a:cubicBezTo>
                    <a:cubicBezTo>
                      <a:pt x="1360" y="584"/>
                      <a:pt x="1376" y="580"/>
                      <a:pt x="1392" y="576"/>
                    </a:cubicBezTo>
                  </a:path>
                </a:pathLst>
              </a:custGeom>
              <a:noFill/>
              <a:ln w="25400" cap="flat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22602" name="Group 42"/>
          <p:cNvGrpSpPr>
            <a:grpSpLocks/>
          </p:cNvGrpSpPr>
          <p:nvPr/>
        </p:nvGrpSpPr>
        <p:grpSpPr bwMode="auto">
          <a:xfrm>
            <a:off x="3115200" y="908736"/>
            <a:ext cx="6564960" cy="3031518"/>
            <a:chOff x="1105" y="631"/>
            <a:chExt cx="4559" cy="2105"/>
          </a:xfrm>
        </p:grpSpPr>
        <p:sp>
          <p:nvSpPr>
            <p:cNvPr id="322603" name="Rectangle 43"/>
            <p:cNvSpPr>
              <a:spLocks noChangeArrowheads="1"/>
            </p:cNvSpPr>
            <p:nvPr/>
          </p:nvSpPr>
          <p:spPr bwMode="auto">
            <a:xfrm>
              <a:off x="1248" y="768"/>
              <a:ext cx="4416" cy="1968"/>
            </a:xfrm>
            <a:prstGeom prst="rect">
              <a:avLst/>
            </a:prstGeom>
            <a:noFill/>
            <a:ln w="25400">
              <a:solidFill>
                <a:schemeClr val="accent1">
                  <a:lumMod val="90000"/>
                  <a:lumOff val="1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322604" name="Text Box 44"/>
            <p:cNvSpPr txBox="1">
              <a:spLocks noChangeArrowheads="1"/>
            </p:cNvSpPr>
            <p:nvPr/>
          </p:nvSpPr>
          <p:spPr bwMode="auto">
            <a:xfrm>
              <a:off x="1105" y="631"/>
              <a:ext cx="2901" cy="256"/>
            </a:xfrm>
            <a:prstGeom prst="rect">
              <a:avLst/>
            </a:prstGeom>
            <a:ln w="9525">
              <a:solidFill>
                <a:schemeClr val="accent1">
                  <a:lumMod val="90000"/>
                  <a:lumOff val="10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GB" altLang="ja-JP" sz="2400" dirty="0">
                  <a:solidFill>
                    <a:srgbClr val="663300"/>
                  </a:solidFill>
                  <a:latin typeface="+mn-lt"/>
                </a:rPr>
                <a:t>Low coherence interferometer </a:t>
              </a:r>
            </a:p>
          </p:txBody>
        </p:sp>
      </p:grpSp>
      <p:grpSp>
        <p:nvGrpSpPr>
          <p:cNvPr id="322605" name="Group 45"/>
          <p:cNvGrpSpPr>
            <a:grpSpLocks/>
          </p:cNvGrpSpPr>
          <p:nvPr/>
        </p:nvGrpSpPr>
        <p:grpSpPr bwMode="auto">
          <a:xfrm>
            <a:off x="1623360" y="2903345"/>
            <a:ext cx="2600640" cy="2972472"/>
            <a:chOff x="69" y="2016"/>
            <a:chExt cx="1806" cy="2064"/>
          </a:xfrm>
        </p:grpSpPr>
        <p:sp>
          <p:nvSpPr>
            <p:cNvPr id="322606" name="Rectangle 46"/>
            <p:cNvSpPr>
              <a:spLocks noChangeArrowheads="1"/>
            </p:cNvSpPr>
            <p:nvPr/>
          </p:nvSpPr>
          <p:spPr bwMode="auto">
            <a:xfrm>
              <a:off x="192" y="2112"/>
              <a:ext cx="1683" cy="1968"/>
            </a:xfrm>
            <a:prstGeom prst="rect">
              <a:avLst/>
            </a:prstGeom>
            <a:noFill/>
            <a:ln w="25400">
              <a:solidFill>
                <a:schemeClr val="accent1">
                  <a:lumMod val="90000"/>
                  <a:lumOff val="1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322607" name="Text Box 47"/>
            <p:cNvSpPr txBox="1">
              <a:spLocks noChangeArrowheads="1"/>
            </p:cNvSpPr>
            <p:nvPr/>
          </p:nvSpPr>
          <p:spPr bwMode="auto">
            <a:xfrm>
              <a:off x="69" y="2016"/>
              <a:ext cx="1006" cy="192"/>
            </a:xfrm>
            <a:prstGeom prst="rect">
              <a:avLst/>
            </a:prstGeom>
            <a:ln w="9525">
              <a:solidFill>
                <a:schemeClr val="accent1">
                  <a:lumMod val="90000"/>
                  <a:lumOff val="10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GB" altLang="ja-JP" dirty="0">
                  <a:solidFill>
                    <a:srgbClr val="663300"/>
                  </a:solidFill>
                </a:rPr>
                <a:t>Spectrometer </a:t>
              </a:r>
            </a:p>
          </p:txBody>
        </p:sp>
      </p:grpSp>
      <p:sp>
        <p:nvSpPr>
          <p:cNvPr id="322608" name="Rectangle 48"/>
          <p:cNvSpPr>
            <a:spLocks noChangeArrowheads="1"/>
          </p:cNvSpPr>
          <p:nvPr/>
        </p:nvSpPr>
        <p:spPr bwMode="auto">
          <a:xfrm>
            <a:off x="5532960" y="2419454"/>
            <a:ext cx="760320" cy="207382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grpSp>
        <p:nvGrpSpPr>
          <p:cNvPr id="322609" name="Group 49"/>
          <p:cNvGrpSpPr>
            <a:grpSpLocks/>
          </p:cNvGrpSpPr>
          <p:nvPr/>
        </p:nvGrpSpPr>
        <p:grpSpPr bwMode="auto">
          <a:xfrm>
            <a:off x="7579200" y="1244291"/>
            <a:ext cx="1962720" cy="1036908"/>
            <a:chOff x="4205" y="864"/>
            <a:chExt cx="1363" cy="720"/>
          </a:xfrm>
        </p:grpSpPr>
        <p:sp>
          <p:nvSpPr>
            <p:cNvPr id="322610" name="Rectangle 50"/>
            <p:cNvSpPr>
              <a:spLocks noChangeArrowheads="1"/>
            </p:cNvSpPr>
            <p:nvPr/>
          </p:nvSpPr>
          <p:spPr bwMode="auto">
            <a:xfrm>
              <a:off x="4224" y="864"/>
              <a:ext cx="1344" cy="624"/>
            </a:xfrm>
            <a:prstGeom prst="rect">
              <a:avLst/>
            </a:prstGeom>
            <a:noFill/>
            <a:ln w="25400">
              <a:solidFill>
                <a:schemeClr val="accent1">
                  <a:lumMod val="90000"/>
                  <a:lumOff val="1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322611" name="Text Box 51"/>
            <p:cNvSpPr txBox="1">
              <a:spLocks noChangeArrowheads="1"/>
            </p:cNvSpPr>
            <p:nvPr/>
          </p:nvSpPr>
          <p:spPr bwMode="auto">
            <a:xfrm>
              <a:off x="4205" y="1392"/>
              <a:ext cx="1327" cy="192"/>
            </a:xfrm>
            <a:prstGeom prst="rect">
              <a:avLst/>
            </a:prstGeom>
            <a:ln w="9525">
              <a:solidFill>
                <a:schemeClr val="accent1">
                  <a:lumMod val="90000"/>
                  <a:lumOff val="10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ja-JP" altLang="en-GB">
                  <a:solidFill>
                    <a:srgbClr val="663300"/>
                  </a:solidFill>
                </a:rPr>
                <a:t> </a:t>
              </a:r>
              <a:r>
                <a:rPr lang="en-GB" altLang="ja-JP" dirty="0">
                  <a:solidFill>
                    <a:srgbClr val="663300"/>
                  </a:solidFill>
                </a:rPr>
                <a:t>Reference (Fixed)</a:t>
              </a:r>
            </a:p>
          </p:txBody>
        </p:sp>
      </p:grpSp>
      <p:pic>
        <p:nvPicPr>
          <p:cNvPr id="322612" name="Picture 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3520" y="4285890"/>
            <a:ext cx="1244160" cy="815126"/>
          </a:xfrm>
          <a:prstGeom prst="rect">
            <a:avLst/>
          </a:prstGeom>
          <a:noFill/>
        </p:spPr>
      </p:pic>
      <p:grpSp>
        <p:nvGrpSpPr>
          <p:cNvPr id="322613" name="Group 53"/>
          <p:cNvGrpSpPr>
            <a:grpSpLocks/>
          </p:cNvGrpSpPr>
          <p:nvPr/>
        </p:nvGrpSpPr>
        <p:grpSpPr bwMode="auto">
          <a:xfrm>
            <a:off x="2837280" y="5121181"/>
            <a:ext cx="3110400" cy="1031149"/>
            <a:chOff x="912" y="3556"/>
            <a:chExt cx="2160" cy="716"/>
          </a:xfrm>
        </p:grpSpPr>
        <p:sp>
          <p:nvSpPr>
            <p:cNvPr id="322614" name="AutoShape 54"/>
            <p:cNvSpPr>
              <a:spLocks noChangeArrowheads="1"/>
            </p:cNvSpPr>
            <p:nvPr/>
          </p:nvSpPr>
          <p:spPr bwMode="auto">
            <a:xfrm>
              <a:off x="2208" y="3556"/>
              <a:ext cx="864" cy="385"/>
            </a:xfrm>
            <a:prstGeom prst="roundRect">
              <a:avLst>
                <a:gd name="adj" fmla="val 347"/>
              </a:avLst>
            </a:prstGeom>
            <a:noFill/>
            <a:ln w="18360">
              <a:solidFill>
                <a:srgbClr val="FFFFFF"/>
              </a:solidFill>
              <a:round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>
                <a:tabLst>
                  <a:tab pos="656650" algn="l"/>
                </a:tabLst>
              </a:pPr>
              <a:r>
                <a:rPr lang="en-GB" altLang="ja-JP" dirty="0">
                  <a:solidFill>
                    <a:srgbClr val="663300"/>
                  </a:solidFill>
                </a:rPr>
                <a:t>Signal Processing</a:t>
              </a:r>
            </a:p>
          </p:txBody>
        </p:sp>
        <p:sp>
          <p:nvSpPr>
            <p:cNvPr id="322615" name="Line 55"/>
            <p:cNvSpPr>
              <a:spLocks noChangeShapeType="1"/>
            </p:cNvSpPr>
            <p:nvPr/>
          </p:nvSpPr>
          <p:spPr bwMode="auto">
            <a:xfrm>
              <a:off x="912" y="3744"/>
              <a:ext cx="0" cy="528"/>
            </a:xfrm>
            <a:prstGeom prst="line">
              <a:avLst/>
            </a:prstGeom>
            <a:noFill/>
            <a:ln w="25400">
              <a:solidFill>
                <a:srgbClr val="66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2616" name="Line 56"/>
            <p:cNvSpPr>
              <a:spLocks noChangeShapeType="1"/>
            </p:cNvSpPr>
            <p:nvPr/>
          </p:nvSpPr>
          <p:spPr bwMode="auto">
            <a:xfrm flipH="1">
              <a:off x="912" y="4272"/>
              <a:ext cx="1263" cy="0"/>
            </a:xfrm>
            <a:prstGeom prst="line">
              <a:avLst/>
            </a:prstGeom>
            <a:noFill/>
            <a:ln w="25400">
              <a:solidFill>
                <a:srgbClr val="66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2617" name="Line 57"/>
            <p:cNvSpPr>
              <a:spLocks noChangeShapeType="1"/>
            </p:cNvSpPr>
            <p:nvPr/>
          </p:nvSpPr>
          <p:spPr bwMode="auto">
            <a:xfrm flipH="1" flipV="1">
              <a:off x="2175" y="3744"/>
              <a:ext cx="0" cy="528"/>
            </a:xfrm>
            <a:prstGeom prst="line">
              <a:avLst/>
            </a:prstGeom>
            <a:noFill/>
            <a:ln w="25400">
              <a:solidFill>
                <a:srgbClr val="66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2618" name="Group 58"/>
          <p:cNvGrpSpPr>
            <a:grpSpLocks/>
          </p:cNvGrpSpPr>
          <p:nvPr/>
        </p:nvGrpSpPr>
        <p:grpSpPr bwMode="auto">
          <a:xfrm>
            <a:off x="5947680" y="4285890"/>
            <a:ext cx="898560" cy="1866436"/>
            <a:chOff x="3072" y="2976"/>
            <a:chExt cx="624" cy="1296"/>
          </a:xfrm>
        </p:grpSpPr>
        <p:sp>
          <p:nvSpPr>
            <p:cNvPr id="322619" name="Line 59"/>
            <p:cNvSpPr>
              <a:spLocks noChangeShapeType="1"/>
            </p:cNvSpPr>
            <p:nvPr/>
          </p:nvSpPr>
          <p:spPr bwMode="auto">
            <a:xfrm flipV="1">
              <a:off x="3072" y="2976"/>
              <a:ext cx="624" cy="528"/>
            </a:xfrm>
            <a:prstGeom prst="line">
              <a:avLst/>
            </a:prstGeom>
            <a:noFill/>
            <a:ln w="25400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2620" name="Line 60"/>
            <p:cNvSpPr>
              <a:spLocks noChangeShapeType="1"/>
            </p:cNvSpPr>
            <p:nvPr/>
          </p:nvSpPr>
          <p:spPr bwMode="auto">
            <a:xfrm>
              <a:off x="3072" y="3504"/>
              <a:ext cx="624" cy="768"/>
            </a:xfrm>
            <a:prstGeom prst="line">
              <a:avLst/>
            </a:prstGeom>
            <a:noFill/>
            <a:ln w="25400">
              <a:solidFill>
                <a:schemeClr val="accent1">
                  <a:lumMod val="90000"/>
                  <a:lumOff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2621" name="Group 61"/>
          <p:cNvGrpSpPr>
            <a:grpSpLocks/>
          </p:cNvGrpSpPr>
          <p:nvPr/>
        </p:nvGrpSpPr>
        <p:grpSpPr bwMode="auto">
          <a:xfrm>
            <a:off x="6846240" y="4285891"/>
            <a:ext cx="1244160" cy="1935563"/>
            <a:chOff x="3696" y="2976"/>
            <a:chExt cx="864" cy="1344"/>
          </a:xfrm>
        </p:grpSpPr>
        <p:pic>
          <p:nvPicPr>
            <p:cNvPr id="322622" name="Picture 62" descr="Fovea_rotat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" y="2976"/>
              <a:ext cx="861" cy="1344"/>
            </a:xfrm>
            <a:prstGeom prst="rect">
              <a:avLst/>
            </a:prstGeom>
            <a:noFill/>
            <a:ln>
              <a:solidFill>
                <a:schemeClr val="accent1">
                  <a:lumMod val="90000"/>
                  <a:lumOff val="10000"/>
                </a:schemeClr>
              </a:solidFill>
            </a:ln>
          </p:spPr>
        </p:pic>
        <p:sp>
          <p:nvSpPr>
            <p:cNvPr id="322623" name="Rectangle 63"/>
            <p:cNvSpPr>
              <a:spLocks noChangeArrowheads="1"/>
            </p:cNvSpPr>
            <p:nvPr/>
          </p:nvSpPr>
          <p:spPr bwMode="auto">
            <a:xfrm>
              <a:off x="3696" y="2976"/>
              <a:ext cx="864" cy="1344"/>
            </a:xfrm>
            <a:prstGeom prst="rect">
              <a:avLst/>
            </a:prstGeom>
            <a:noFill/>
            <a:ln w="25400">
              <a:solidFill>
                <a:schemeClr val="accent1">
                  <a:lumMod val="90000"/>
                  <a:lumOff val="1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2624" name="Rectangle 64"/>
          <p:cNvSpPr>
            <a:spLocks noChangeArrowheads="1"/>
          </p:cNvSpPr>
          <p:nvPr/>
        </p:nvSpPr>
        <p:spPr bwMode="auto">
          <a:xfrm rot="3300000">
            <a:off x="2659436" y="3012113"/>
            <a:ext cx="67688" cy="679680"/>
          </a:xfrm>
          <a:prstGeom prst="rect">
            <a:avLst/>
          </a:prstGeom>
          <a:solidFill>
            <a:schemeClr val="tx2"/>
          </a:solidFill>
          <a:ln w="1905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grpSp>
        <p:nvGrpSpPr>
          <p:cNvPr id="322625" name="Group 65"/>
          <p:cNvGrpSpPr>
            <a:grpSpLocks/>
          </p:cNvGrpSpPr>
          <p:nvPr/>
        </p:nvGrpSpPr>
        <p:grpSpPr bwMode="auto">
          <a:xfrm rot="600000">
            <a:off x="2076960" y="3801999"/>
            <a:ext cx="898560" cy="207382"/>
            <a:chOff x="960" y="3456"/>
            <a:chExt cx="624" cy="144"/>
          </a:xfrm>
        </p:grpSpPr>
        <p:sp>
          <p:nvSpPr>
            <p:cNvPr id="322626" name="Rectangle 66"/>
            <p:cNvSpPr>
              <a:spLocks noChangeArrowheads="1"/>
            </p:cNvSpPr>
            <p:nvPr/>
          </p:nvSpPr>
          <p:spPr bwMode="auto">
            <a:xfrm>
              <a:off x="960" y="3456"/>
              <a:ext cx="624" cy="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627" name="Rectangle 67"/>
            <p:cNvSpPr>
              <a:spLocks noChangeArrowheads="1"/>
            </p:cNvSpPr>
            <p:nvPr/>
          </p:nvSpPr>
          <p:spPr bwMode="auto">
            <a:xfrm>
              <a:off x="960" y="3552"/>
              <a:ext cx="624" cy="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628" name="Rectangle 68"/>
            <p:cNvSpPr>
              <a:spLocks noChangeArrowheads="1"/>
            </p:cNvSpPr>
            <p:nvPr/>
          </p:nvSpPr>
          <p:spPr bwMode="auto">
            <a:xfrm>
              <a:off x="1008" y="3504"/>
              <a:ext cx="48" cy="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629" name="Rectangle 69"/>
            <p:cNvSpPr>
              <a:spLocks noChangeArrowheads="1"/>
            </p:cNvSpPr>
            <p:nvPr/>
          </p:nvSpPr>
          <p:spPr bwMode="auto">
            <a:xfrm>
              <a:off x="1104" y="3504"/>
              <a:ext cx="48" cy="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630" name="Rectangle 70"/>
            <p:cNvSpPr>
              <a:spLocks noChangeArrowheads="1"/>
            </p:cNvSpPr>
            <p:nvPr/>
          </p:nvSpPr>
          <p:spPr bwMode="auto">
            <a:xfrm>
              <a:off x="1200" y="3504"/>
              <a:ext cx="48" cy="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631" name="Rectangle 71"/>
            <p:cNvSpPr>
              <a:spLocks noChangeArrowheads="1"/>
            </p:cNvSpPr>
            <p:nvPr/>
          </p:nvSpPr>
          <p:spPr bwMode="auto">
            <a:xfrm>
              <a:off x="1296" y="3504"/>
              <a:ext cx="48" cy="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632" name="Rectangle 72"/>
            <p:cNvSpPr>
              <a:spLocks noChangeArrowheads="1"/>
            </p:cNvSpPr>
            <p:nvPr/>
          </p:nvSpPr>
          <p:spPr bwMode="auto">
            <a:xfrm>
              <a:off x="1392" y="3504"/>
              <a:ext cx="48" cy="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633" name="Rectangle 73"/>
            <p:cNvSpPr>
              <a:spLocks noChangeArrowheads="1"/>
            </p:cNvSpPr>
            <p:nvPr/>
          </p:nvSpPr>
          <p:spPr bwMode="auto">
            <a:xfrm>
              <a:off x="1488" y="3504"/>
              <a:ext cx="48" cy="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206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2634" name="Oval 74"/>
          <p:cNvSpPr>
            <a:spLocks noChangeArrowheads="1"/>
          </p:cNvSpPr>
          <p:nvPr/>
        </p:nvSpPr>
        <p:spPr bwMode="auto">
          <a:xfrm rot="5400000">
            <a:off x="2457114" y="3974872"/>
            <a:ext cx="138255" cy="1036800"/>
          </a:xfrm>
          <a:prstGeom prst="ellipse">
            <a:avLst/>
          </a:prstGeom>
          <a:solidFill>
            <a:srgbClr val="66FFFF"/>
          </a:solidFill>
          <a:ln w="12700">
            <a:noFill/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grpSp>
        <p:nvGrpSpPr>
          <p:cNvPr id="322635" name="Group 75"/>
          <p:cNvGrpSpPr>
            <a:grpSpLocks/>
          </p:cNvGrpSpPr>
          <p:nvPr/>
        </p:nvGrpSpPr>
        <p:grpSpPr bwMode="auto">
          <a:xfrm>
            <a:off x="2076960" y="5046290"/>
            <a:ext cx="898560" cy="345636"/>
            <a:chOff x="384" y="3504"/>
            <a:chExt cx="624" cy="240"/>
          </a:xfrm>
        </p:grpSpPr>
        <p:sp>
          <p:nvSpPr>
            <p:cNvPr id="322636" name="Rectangle 76"/>
            <p:cNvSpPr>
              <a:spLocks noChangeArrowheads="1"/>
            </p:cNvSpPr>
            <p:nvPr/>
          </p:nvSpPr>
          <p:spPr bwMode="auto">
            <a:xfrm>
              <a:off x="384" y="3504"/>
              <a:ext cx="624" cy="240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637" name="Line 77"/>
            <p:cNvSpPr>
              <a:spLocks noChangeShapeType="1"/>
            </p:cNvSpPr>
            <p:nvPr/>
          </p:nvSpPr>
          <p:spPr bwMode="auto">
            <a:xfrm>
              <a:off x="384" y="355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2638" name="Line 78"/>
            <p:cNvSpPr>
              <a:spLocks noChangeShapeType="1"/>
            </p:cNvSpPr>
            <p:nvPr/>
          </p:nvSpPr>
          <p:spPr bwMode="auto">
            <a:xfrm>
              <a:off x="432" y="35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2639" name="Line 79"/>
            <p:cNvSpPr>
              <a:spLocks noChangeShapeType="1"/>
            </p:cNvSpPr>
            <p:nvPr/>
          </p:nvSpPr>
          <p:spPr bwMode="auto">
            <a:xfrm>
              <a:off x="960" y="35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2640" name="Text Box 80"/>
          <p:cNvSpPr txBox="1">
            <a:spLocks noChangeArrowheads="1"/>
          </p:cNvSpPr>
          <p:nvPr/>
        </p:nvSpPr>
        <p:spPr bwMode="auto">
          <a:xfrm>
            <a:off x="5505566" y="1866437"/>
            <a:ext cx="8079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GB" altLang="ja-JP" dirty="0">
                <a:solidFill>
                  <a:srgbClr val="663300"/>
                </a:solidFill>
              </a:rPr>
              <a:t>Coupler</a:t>
            </a:r>
          </a:p>
        </p:txBody>
      </p:sp>
      <p:grpSp>
        <p:nvGrpSpPr>
          <p:cNvPr id="322641" name="Group 81"/>
          <p:cNvGrpSpPr>
            <a:grpSpLocks/>
          </p:cNvGrpSpPr>
          <p:nvPr/>
        </p:nvGrpSpPr>
        <p:grpSpPr bwMode="auto">
          <a:xfrm>
            <a:off x="5947680" y="2557710"/>
            <a:ext cx="3041280" cy="1646093"/>
            <a:chOff x="3072" y="1776"/>
            <a:chExt cx="2112" cy="1143"/>
          </a:xfrm>
        </p:grpSpPr>
        <p:grpSp>
          <p:nvGrpSpPr>
            <p:cNvPr id="322642" name="Group 82"/>
            <p:cNvGrpSpPr>
              <a:grpSpLocks/>
            </p:cNvGrpSpPr>
            <p:nvPr/>
          </p:nvGrpSpPr>
          <p:grpSpPr bwMode="auto">
            <a:xfrm>
              <a:off x="3072" y="1776"/>
              <a:ext cx="2112" cy="1143"/>
              <a:chOff x="3072" y="1776"/>
              <a:chExt cx="2112" cy="1143"/>
            </a:xfrm>
          </p:grpSpPr>
          <p:sp>
            <p:nvSpPr>
              <p:cNvPr id="322643" name="Rectangle 83"/>
              <p:cNvSpPr>
                <a:spLocks noChangeArrowheads="1"/>
              </p:cNvSpPr>
              <p:nvPr/>
            </p:nvSpPr>
            <p:spPr bwMode="auto">
              <a:xfrm>
                <a:off x="4752" y="2247"/>
                <a:ext cx="240" cy="19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644" name="AutoShape 84"/>
              <p:cNvSpPr>
                <a:spLocks noChangeArrowheads="1"/>
              </p:cNvSpPr>
              <p:nvPr/>
            </p:nvSpPr>
            <p:spPr bwMode="auto">
              <a:xfrm rot="16200000">
                <a:off x="4512" y="2199"/>
                <a:ext cx="192" cy="288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645" name="AutoShape 85"/>
              <p:cNvSpPr>
                <a:spLocks noChangeArrowheads="1"/>
              </p:cNvSpPr>
              <p:nvPr/>
            </p:nvSpPr>
            <p:spPr bwMode="auto">
              <a:xfrm rot="10800000">
                <a:off x="4992" y="2631"/>
                <a:ext cx="192" cy="288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646" name="Rectangle 86"/>
              <p:cNvSpPr>
                <a:spLocks noChangeArrowheads="1"/>
              </p:cNvSpPr>
              <p:nvPr/>
            </p:nvSpPr>
            <p:spPr bwMode="auto">
              <a:xfrm>
                <a:off x="4992" y="2439"/>
                <a:ext cx="192" cy="19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647" name="AutoShape 87"/>
              <p:cNvSpPr>
                <a:spLocks noChangeArrowheads="1"/>
              </p:cNvSpPr>
              <p:nvPr/>
            </p:nvSpPr>
            <p:spPr bwMode="auto">
              <a:xfrm>
                <a:off x="4992" y="2247"/>
                <a:ext cx="192" cy="192"/>
              </a:xfrm>
              <a:prstGeom prst="rtTriangl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648" name="Freeform 88"/>
              <p:cNvSpPr>
                <a:spLocks/>
              </p:cNvSpPr>
              <p:nvPr/>
            </p:nvSpPr>
            <p:spPr bwMode="auto">
              <a:xfrm flipH="1" flipV="1">
                <a:off x="3072" y="1776"/>
                <a:ext cx="1392" cy="56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24" y="48"/>
                  </a:cxn>
                  <a:cxn ang="0">
                    <a:pos x="816" y="192"/>
                  </a:cxn>
                  <a:cxn ang="0">
                    <a:pos x="864" y="384"/>
                  </a:cxn>
                  <a:cxn ang="0">
                    <a:pos x="1008" y="528"/>
                  </a:cxn>
                  <a:cxn ang="0">
                    <a:pos x="1296" y="576"/>
                  </a:cxn>
                  <a:cxn ang="0">
                    <a:pos x="1392" y="576"/>
                  </a:cxn>
                </a:cxnLst>
                <a:rect l="0" t="0" r="r" b="b"/>
                <a:pathLst>
                  <a:path w="1392" h="584">
                    <a:moveTo>
                      <a:pt x="0" y="0"/>
                    </a:moveTo>
                    <a:cubicBezTo>
                      <a:pt x="244" y="8"/>
                      <a:pt x="488" y="16"/>
                      <a:pt x="624" y="48"/>
                    </a:cubicBezTo>
                    <a:cubicBezTo>
                      <a:pt x="760" y="80"/>
                      <a:pt x="776" y="136"/>
                      <a:pt x="816" y="192"/>
                    </a:cubicBezTo>
                    <a:cubicBezTo>
                      <a:pt x="856" y="248"/>
                      <a:pt x="832" y="328"/>
                      <a:pt x="864" y="384"/>
                    </a:cubicBezTo>
                    <a:cubicBezTo>
                      <a:pt x="896" y="440"/>
                      <a:pt x="936" y="496"/>
                      <a:pt x="1008" y="528"/>
                    </a:cubicBezTo>
                    <a:cubicBezTo>
                      <a:pt x="1080" y="560"/>
                      <a:pt x="1232" y="568"/>
                      <a:pt x="1296" y="576"/>
                    </a:cubicBezTo>
                    <a:cubicBezTo>
                      <a:pt x="1360" y="584"/>
                      <a:pt x="1376" y="580"/>
                      <a:pt x="1392" y="576"/>
                    </a:cubicBez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2650" name="Line 90"/>
            <p:cNvSpPr>
              <a:spLocks noChangeShapeType="1"/>
            </p:cNvSpPr>
            <p:nvPr/>
          </p:nvSpPr>
          <p:spPr bwMode="auto">
            <a:xfrm>
              <a:off x="3360" y="1872"/>
              <a:ext cx="192" cy="14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2651" name="Group 91"/>
          <p:cNvGrpSpPr>
            <a:grpSpLocks/>
          </p:cNvGrpSpPr>
          <p:nvPr/>
        </p:nvGrpSpPr>
        <p:grpSpPr bwMode="auto">
          <a:xfrm>
            <a:off x="5947680" y="1520801"/>
            <a:ext cx="3317760" cy="979303"/>
            <a:chOff x="3072" y="1056"/>
            <a:chExt cx="2304" cy="680"/>
          </a:xfrm>
        </p:grpSpPr>
        <p:grpSp>
          <p:nvGrpSpPr>
            <p:cNvPr id="322652" name="Group 92"/>
            <p:cNvGrpSpPr>
              <a:grpSpLocks/>
            </p:cNvGrpSpPr>
            <p:nvPr/>
          </p:nvGrpSpPr>
          <p:grpSpPr bwMode="auto">
            <a:xfrm>
              <a:off x="3072" y="1056"/>
              <a:ext cx="2304" cy="680"/>
              <a:chOff x="3072" y="1056"/>
              <a:chExt cx="2304" cy="680"/>
            </a:xfrm>
          </p:grpSpPr>
          <p:sp>
            <p:nvSpPr>
              <p:cNvPr id="322653" name="Rectangle 93"/>
              <p:cNvSpPr>
                <a:spLocks noChangeArrowheads="1"/>
              </p:cNvSpPr>
              <p:nvPr/>
            </p:nvSpPr>
            <p:spPr bwMode="auto">
              <a:xfrm>
                <a:off x="4752" y="1056"/>
                <a:ext cx="336" cy="192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FF99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654" name="AutoShape 94"/>
              <p:cNvSpPr>
                <a:spLocks noChangeArrowheads="1"/>
              </p:cNvSpPr>
              <p:nvPr/>
            </p:nvSpPr>
            <p:spPr bwMode="auto">
              <a:xfrm rot="16200000">
                <a:off x="4512" y="1008"/>
                <a:ext cx="192" cy="288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>
                <a:solidFill>
                  <a:srgbClr val="FF99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655" name="AutoShape 95"/>
              <p:cNvSpPr>
                <a:spLocks noChangeArrowheads="1"/>
              </p:cNvSpPr>
              <p:nvPr/>
            </p:nvSpPr>
            <p:spPr bwMode="auto">
              <a:xfrm rot="5400000">
                <a:off x="5136" y="1008"/>
                <a:ext cx="192" cy="288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>
                <a:solidFill>
                  <a:srgbClr val="FF99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656" name="Freeform 96"/>
              <p:cNvSpPr>
                <a:spLocks/>
              </p:cNvSpPr>
              <p:nvPr/>
            </p:nvSpPr>
            <p:spPr bwMode="auto">
              <a:xfrm flipH="1">
                <a:off x="3072" y="1152"/>
                <a:ext cx="1392" cy="5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24" y="48"/>
                  </a:cxn>
                  <a:cxn ang="0">
                    <a:pos x="816" y="192"/>
                  </a:cxn>
                  <a:cxn ang="0">
                    <a:pos x="864" y="384"/>
                  </a:cxn>
                  <a:cxn ang="0">
                    <a:pos x="1008" y="528"/>
                  </a:cxn>
                  <a:cxn ang="0">
                    <a:pos x="1296" y="576"/>
                  </a:cxn>
                  <a:cxn ang="0">
                    <a:pos x="1392" y="576"/>
                  </a:cxn>
                </a:cxnLst>
                <a:rect l="0" t="0" r="r" b="b"/>
                <a:pathLst>
                  <a:path w="1392" h="584">
                    <a:moveTo>
                      <a:pt x="0" y="0"/>
                    </a:moveTo>
                    <a:cubicBezTo>
                      <a:pt x="244" y="8"/>
                      <a:pt x="488" y="16"/>
                      <a:pt x="624" y="48"/>
                    </a:cubicBezTo>
                    <a:cubicBezTo>
                      <a:pt x="760" y="80"/>
                      <a:pt x="776" y="136"/>
                      <a:pt x="816" y="192"/>
                    </a:cubicBezTo>
                    <a:cubicBezTo>
                      <a:pt x="856" y="248"/>
                      <a:pt x="832" y="328"/>
                      <a:pt x="864" y="384"/>
                    </a:cubicBezTo>
                    <a:cubicBezTo>
                      <a:pt x="896" y="440"/>
                      <a:pt x="936" y="496"/>
                      <a:pt x="1008" y="528"/>
                    </a:cubicBezTo>
                    <a:cubicBezTo>
                      <a:pt x="1080" y="560"/>
                      <a:pt x="1232" y="568"/>
                      <a:pt x="1296" y="576"/>
                    </a:cubicBezTo>
                    <a:cubicBezTo>
                      <a:pt x="1360" y="584"/>
                      <a:pt x="1376" y="580"/>
                      <a:pt x="1392" y="576"/>
                    </a:cubicBezTo>
                  </a:path>
                </a:pathLst>
              </a:custGeom>
              <a:noFill/>
              <a:ln w="25400" cap="flat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2657" name="Line 97"/>
            <p:cNvSpPr>
              <a:spLocks noChangeShapeType="1"/>
            </p:cNvSpPr>
            <p:nvPr/>
          </p:nvSpPr>
          <p:spPr bwMode="auto">
            <a:xfrm flipV="1">
              <a:off x="3408" y="1440"/>
              <a:ext cx="144" cy="14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2659" name="Rectangle 99"/>
          <p:cNvSpPr>
            <a:spLocks noChangeArrowheads="1"/>
          </p:cNvSpPr>
          <p:nvPr/>
        </p:nvSpPr>
        <p:spPr bwMode="auto">
          <a:xfrm>
            <a:off x="9265440" y="1451672"/>
            <a:ext cx="69120" cy="414764"/>
          </a:xfrm>
          <a:prstGeom prst="rect">
            <a:avLst/>
          </a:prstGeom>
          <a:solidFill>
            <a:schemeClr val="tx2"/>
          </a:solidFill>
          <a:ln w="1905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2660" name="Oval 100"/>
          <p:cNvSpPr>
            <a:spLocks noChangeArrowheads="1"/>
          </p:cNvSpPr>
          <p:nvPr/>
        </p:nvSpPr>
        <p:spPr bwMode="auto">
          <a:xfrm>
            <a:off x="8297760" y="1382545"/>
            <a:ext cx="138240" cy="553018"/>
          </a:xfrm>
          <a:prstGeom prst="ellipse">
            <a:avLst/>
          </a:prstGeom>
          <a:solidFill>
            <a:srgbClr val="00FFFF"/>
          </a:solidFill>
          <a:ln w="25400">
            <a:noFill/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2661" name="Oval 101"/>
          <p:cNvSpPr>
            <a:spLocks noChangeArrowheads="1"/>
          </p:cNvSpPr>
          <p:nvPr/>
        </p:nvSpPr>
        <p:spPr bwMode="auto">
          <a:xfrm>
            <a:off x="8781600" y="1382545"/>
            <a:ext cx="138240" cy="553018"/>
          </a:xfrm>
          <a:prstGeom prst="ellipse">
            <a:avLst/>
          </a:prstGeom>
          <a:solidFill>
            <a:srgbClr val="00FFFF"/>
          </a:solidFill>
          <a:ln w="25400">
            <a:noFill/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grpSp>
        <p:nvGrpSpPr>
          <p:cNvPr id="322662" name="Group 102"/>
          <p:cNvGrpSpPr>
            <a:grpSpLocks/>
          </p:cNvGrpSpPr>
          <p:nvPr/>
        </p:nvGrpSpPr>
        <p:grpSpPr bwMode="auto">
          <a:xfrm>
            <a:off x="8781600" y="2972472"/>
            <a:ext cx="138240" cy="818006"/>
            <a:chOff x="5040" y="2064"/>
            <a:chExt cx="96" cy="568"/>
          </a:xfrm>
        </p:grpSpPr>
        <p:sp>
          <p:nvSpPr>
            <p:cNvPr id="322663" name="Rectangle 103"/>
            <p:cNvSpPr>
              <a:spLocks noChangeArrowheads="1"/>
            </p:cNvSpPr>
            <p:nvPr/>
          </p:nvSpPr>
          <p:spPr bwMode="auto">
            <a:xfrm rot="8100000">
              <a:off x="5047" y="2064"/>
              <a:ext cx="47" cy="5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664" name="Oval 104"/>
            <p:cNvSpPr>
              <a:spLocks noChangeArrowheads="1"/>
            </p:cNvSpPr>
            <p:nvPr/>
          </p:nvSpPr>
          <p:spPr bwMode="auto">
            <a:xfrm>
              <a:off x="5040" y="2295"/>
              <a:ext cx="96" cy="96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2665" name="Oval 105"/>
          <p:cNvSpPr>
            <a:spLocks noChangeArrowheads="1"/>
          </p:cNvSpPr>
          <p:nvPr/>
        </p:nvSpPr>
        <p:spPr bwMode="auto">
          <a:xfrm>
            <a:off x="8297760" y="3097766"/>
            <a:ext cx="138240" cy="553018"/>
          </a:xfrm>
          <a:prstGeom prst="ellipse">
            <a:avLst/>
          </a:prstGeom>
          <a:solidFill>
            <a:srgbClr val="00FFFF"/>
          </a:solidFill>
          <a:ln w="25400">
            <a:noFill/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2666" name="Oval 106"/>
          <p:cNvSpPr>
            <a:spLocks noChangeArrowheads="1"/>
          </p:cNvSpPr>
          <p:nvPr/>
        </p:nvSpPr>
        <p:spPr bwMode="auto">
          <a:xfrm rot="5400000">
            <a:off x="8781594" y="3512558"/>
            <a:ext cx="138255" cy="552960"/>
          </a:xfrm>
          <a:prstGeom prst="ellipse">
            <a:avLst/>
          </a:prstGeom>
          <a:solidFill>
            <a:srgbClr val="00FFFF"/>
          </a:solidFill>
          <a:ln w="25400">
            <a:noFill/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322667" name="Picture 107" descr="anatomicaley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4241" y="4065549"/>
            <a:ext cx="522720" cy="659589"/>
          </a:xfrm>
          <a:prstGeom prst="rect">
            <a:avLst/>
          </a:prstGeom>
          <a:noFill/>
        </p:spPr>
      </p:pic>
      <p:sp>
        <p:nvSpPr>
          <p:cNvPr id="110" name="Text Placeholder 109"/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876362" cy="493081"/>
          </a:xfrm>
        </p:spPr>
        <p:txBody>
          <a:bodyPr/>
          <a:lstStyle/>
          <a:p>
            <a:r>
              <a:rPr kumimoji="1" lang="en-US" altLang="ja-JP" dirty="0"/>
              <a:t>Fourier-domain (spectral-domain) OCT</a:t>
            </a:r>
            <a:endParaRPr kumimoji="1" lang="ja-JP" altLang="en-US" dirty="0"/>
          </a:p>
        </p:txBody>
      </p:sp>
      <p:sp>
        <p:nvSpPr>
          <p:cNvPr id="322569" name="Oval 9"/>
          <p:cNvSpPr>
            <a:spLocks noChangeArrowheads="1"/>
          </p:cNvSpPr>
          <p:nvPr/>
        </p:nvSpPr>
        <p:spPr bwMode="auto">
          <a:xfrm>
            <a:off x="3459360" y="3110727"/>
            <a:ext cx="138240" cy="553018"/>
          </a:xfrm>
          <a:prstGeom prst="ellipse">
            <a:avLst/>
          </a:prstGeom>
          <a:solidFill>
            <a:srgbClr val="66FFFF"/>
          </a:solidFill>
          <a:ln w="25400">
            <a:noFill/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2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2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2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32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32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32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5" dur="500"/>
                                        <p:tgtEl>
                                          <p:spTgt spid="32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78" grpId="0" animBg="1"/>
    </p:bldLst>
  </p:timing>
</p:sld>
</file>

<file path=ppt/theme/theme1.xml><?xml version="1.0" encoding="utf-8"?>
<a:theme xmlns:a="http://schemas.openxmlformats.org/drawingml/2006/main" name="1_標準デザイン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G_bright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2857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>
                <a:lumMod val="20000"/>
                <a:lumOff val="80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標準デザイン">
  <a:themeElements>
    <a:clrScheme name="ユーザー定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9900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0">
          <a:lnSpc>
            <a:spcPct val="95000"/>
          </a:lnSpc>
          <a:spcBef>
            <a:spcPct val="50000"/>
          </a:spcBef>
          <a:spcAft>
            <a:spcPct val="0"/>
          </a:spcAft>
          <a:buClr>
            <a:srgbClr val="FFFFFF"/>
          </a:buClr>
          <a:buSzPct val="45000"/>
          <a:buFont typeface="StarSymbol" charset="0"/>
          <a:buNone/>
          <a:tabLst>
            <a:tab pos="723900" algn="l"/>
            <a:tab pos="1447800" algn="l"/>
            <a:tab pos="2171700" algn="l"/>
            <a:tab pos="2895600" algn="l"/>
            <a:tab pos="3619500" algn="l"/>
            <a:tab pos="4343400" algn="l"/>
            <a:tab pos="5067300" algn="l"/>
          </a:tabLst>
          <a:defRPr kumimoji="0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50" charset="-128"/>
          </a:defRPr>
        </a:defPPr>
      </a:lstStyle>
    </a:spDef>
    <a:lnDef>
      <a:spPr bwMode="auto">
        <a:noFill/>
        <a:ln w="38100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2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標準デザイン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 kumimoji="1"/>
        </a:defPPr>
      </a:lstStyle>
    </a:spDef>
    <a:lnDef>
      <a:spPr bwMode="auto">
        <a:noFill/>
        <a:ln w="762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標準デザイン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1534</Words>
  <Application>Microsoft Office PowerPoint</Application>
  <PresentationFormat>Widescreen</PresentationFormat>
  <Paragraphs>304</Paragraphs>
  <Slides>24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StarSymbol</vt:lpstr>
      <vt:lpstr>Arial</vt:lpstr>
      <vt:lpstr>Calibri</vt:lpstr>
      <vt:lpstr>Cambria Math</vt:lpstr>
      <vt:lpstr>Microsoft Sans Serif</vt:lpstr>
      <vt:lpstr>Times New Roman</vt:lpstr>
      <vt:lpstr>1_標準デザイン</vt:lpstr>
      <vt:lpstr>COG_bright</vt:lpstr>
      <vt:lpstr>5_標準デザイン</vt:lpstr>
      <vt:lpstr>3_標準デザイン</vt:lpstr>
      <vt:lpstr>2_標準デザイン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yasuno</dc:creator>
  <cp:lastModifiedBy>Yoshiaki Yasuno</cp:lastModifiedBy>
  <cp:revision>1103</cp:revision>
  <dcterms:created xsi:type="dcterms:W3CDTF">2006-08-16T00:00:00Z</dcterms:created>
  <dcterms:modified xsi:type="dcterms:W3CDTF">2020-11-30T13:42:00Z</dcterms:modified>
</cp:coreProperties>
</file>